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11" r:id="rId2"/>
    <p:sldMasterId id="2147483728" r:id="rId3"/>
  </p:sldMasterIdLst>
  <p:notesMasterIdLst>
    <p:notesMasterId r:id="rId22"/>
  </p:notesMasterIdLst>
  <p:handoutMasterIdLst>
    <p:handoutMasterId r:id="rId23"/>
  </p:handoutMasterIdLst>
  <p:sldIdLst>
    <p:sldId id="517" r:id="rId4"/>
    <p:sldId id="524" r:id="rId5"/>
    <p:sldId id="522" r:id="rId6"/>
    <p:sldId id="523" r:id="rId7"/>
    <p:sldId id="520" r:id="rId8"/>
    <p:sldId id="444" r:id="rId9"/>
    <p:sldId id="445" r:id="rId10"/>
    <p:sldId id="446" r:id="rId11"/>
    <p:sldId id="447" r:id="rId12"/>
    <p:sldId id="448" r:id="rId13"/>
    <p:sldId id="449" r:id="rId14"/>
    <p:sldId id="518" r:id="rId15"/>
    <p:sldId id="450" r:id="rId16"/>
    <p:sldId id="451" r:id="rId17"/>
    <p:sldId id="452" r:id="rId18"/>
    <p:sldId id="453" r:id="rId19"/>
    <p:sldId id="454" r:id="rId20"/>
    <p:sldId id="519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Σκούρο στυλ 1 - Έμφαση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obilrusr-hp\Desktop\&#922;&#917;&#925;&#932;&#929;.&#924;&#913;&#922;&#917;&#916;_V_EX_CNN_1519_030920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obilrusr-hp\Desktop\&#922;&#917;&#925;&#932;&#929;.&#924;&#913;&#922;&#917;&#916;_V_EX_CNN_1519_020920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mobilrusr-hp\Desktop\&#922;&#917;&#925;&#932;&#929;.&#924;&#913;&#922;&#917;&#916;_V_EX_COUNT_1519_020920.xlsx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obilrusr-hp\Desktop\&#922;&#917;&#925;&#932;&#929;.&#924;&#913;&#922;&#917;&#916;_V_EX_CNN_1519_030920.xlsx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obilrusr-hp\Desktop\&#922;&#917;&#925;&#932;&#929;.&#924;&#913;&#922;&#917;&#916;_V_EX_CNN_1519_020920.xlsx" TargetMode="External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obilrusr-hp\Desktop\&#922;&#917;&#925;&#932;&#929;.&#924;&#913;&#922;&#917;&#916;_V_EX_CNN_1519_020920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Φύλλο2!$A$3</c:f>
              <c:strCache>
                <c:ptCount val="1"/>
                <c:pt idx="0">
                  <c:v>Εξαγωγές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Φύλλο2!$B$2:$C$2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Φύλλο2!$B$3:$C$3</c:f>
              <c:numCache>
                <c:formatCode>#,##0.0</c:formatCode>
                <c:ptCount val="2"/>
                <c:pt idx="0">
                  <c:v>33.472389759000002</c:v>
                </c:pt>
                <c:pt idx="1">
                  <c:v>33.845952005000001</c:v>
                </c:pt>
              </c:numCache>
            </c:numRef>
          </c:val>
        </c:ser>
        <c:ser>
          <c:idx val="1"/>
          <c:order val="1"/>
          <c:tx>
            <c:strRef>
              <c:f>Φύλλο2!$A$4</c:f>
              <c:strCache>
                <c:ptCount val="1"/>
                <c:pt idx="0">
                  <c:v>Εισαγωγές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Φύλλο2!$B$2:$C$2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Φύλλο2!$B$4:$C$4</c:f>
              <c:numCache>
                <c:formatCode>#,##0.0</c:formatCode>
                <c:ptCount val="2"/>
                <c:pt idx="0">
                  <c:v>54.119830045999997</c:v>
                </c:pt>
                <c:pt idx="1">
                  <c:v>55.659191301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15"/>
        <c:axId val="313233376"/>
        <c:axId val="370892560"/>
      </c:barChart>
      <c:lineChart>
        <c:grouping val="standard"/>
        <c:varyColors val="0"/>
        <c:ser>
          <c:idx val="2"/>
          <c:order val="2"/>
          <c:tx>
            <c:strRef>
              <c:f>Φύλλο2!$A$5</c:f>
              <c:strCache>
                <c:ptCount val="1"/>
                <c:pt idx="0">
                  <c:v>Εμπορικό Έλλειμμα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4.5339559476245943E-3"/>
                  <c:y val="-8.3204609108804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063633765723309E-2"/>
                      <c:h val="5.8125714198358922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Φύλλο2!$B$2:$C$2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Φύλλο2!$B$5:$C$5</c:f>
              <c:numCache>
                <c:formatCode>#,##0.0</c:formatCode>
                <c:ptCount val="2"/>
                <c:pt idx="0">
                  <c:v>20.647440286999998</c:v>
                </c:pt>
                <c:pt idx="1">
                  <c:v>21.813239295999999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3233376"/>
        <c:axId val="370892560"/>
      </c:lineChart>
      <c:catAx>
        <c:axId val="313233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l-GR"/>
          </a:p>
        </c:txPr>
        <c:crossAx val="370892560"/>
        <c:crosses val="autoZero"/>
        <c:auto val="1"/>
        <c:lblAlgn val="ctr"/>
        <c:lblOffset val="100"/>
        <c:noMultiLvlLbl val="0"/>
      </c:catAx>
      <c:valAx>
        <c:axId val="370892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l-GR"/>
          </a:p>
        </c:txPr>
        <c:crossAx val="313233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2715699425988551"/>
          <c:w val="0.9988310470116103"/>
          <c:h val="6.42776836941222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bg1">
          <a:lumMod val="85000"/>
        </a:schemeClr>
      </a:solidFill>
      <a:round/>
    </a:ln>
    <a:effectLst/>
  </c:spPr>
  <c:txPr>
    <a:bodyPr/>
    <a:lstStyle/>
    <a:p>
      <a:pPr>
        <a:defRPr sz="1400">
          <a:latin typeface="Century Gothic" panose="020B0502020202020204" pitchFamily="34" charset="0"/>
        </a:defRPr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EXPORTS_VALUE!$K$5:$K$17</c:f>
              <c:strCache>
                <c:ptCount val="13"/>
                <c:pt idx="0">
                  <c:v>Αττική</c:v>
                </c:pt>
                <c:pt idx="1">
                  <c:v>Κεντρική Μακεδονία</c:v>
                </c:pt>
                <c:pt idx="2">
                  <c:v>Πελοπόννησος</c:v>
                </c:pt>
                <c:pt idx="3">
                  <c:v>Θεσσαλία</c:v>
                </c:pt>
                <c:pt idx="4">
                  <c:v>Στερεά Ελλάδα</c:v>
                </c:pt>
                <c:pt idx="5">
                  <c:v>Ανατ. Μακεδονία &amp; Θράκη</c:v>
                </c:pt>
                <c:pt idx="6">
                  <c:v>Κρήτη</c:v>
                </c:pt>
                <c:pt idx="7">
                  <c:v>Δυτική Ελλάδα</c:v>
                </c:pt>
                <c:pt idx="8">
                  <c:v>Ήπειρος</c:v>
                </c:pt>
                <c:pt idx="9">
                  <c:v>Δυτική Μακεδονία</c:v>
                </c:pt>
                <c:pt idx="10">
                  <c:v>Νότιο Αιγαίο</c:v>
                </c:pt>
                <c:pt idx="11">
                  <c:v>Βόρειο Αιγαίο</c:v>
                </c:pt>
                <c:pt idx="12">
                  <c:v>Ιόνιο</c:v>
                </c:pt>
              </c:strCache>
            </c:strRef>
          </c:cat>
          <c:val>
            <c:numRef>
              <c:f>EXPORTS_VALUE!$L$5:$L$17</c:f>
              <c:numCache>
                <c:formatCode>#,##0.0</c:formatCode>
                <c:ptCount val="13"/>
                <c:pt idx="0">
                  <c:v>17825.043963</c:v>
                </c:pt>
                <c:pt idx="1">
                  <c:v>5250.9527319999997</c:v>
                </c:pt>
                <c:pt idx="2">
                  <c:v>4518.3484369999996</c:v>
                </c:pt>
                <c:pt idx="3">
                  <c:v>1416.86563</c:v>
                </c:pt>
                <c:pt idx="4">
                  <c:v>1217.1210229999999</c:v>
                </c:pt>
                <c:pt idx="5">
                  <c:v>868.63910099999998</c:v>
                </c:pt>
                <c:pt idx="6">
                  <c:v>633.17968399999995</c:v>
                </c:pt>
                <c:pt idx="7">
                  <c:v>549.51348900000005</c:v>
                </c:pt>
                <c:pt idx="8">
                  <c:v>324.92826400000001</c:v>
                </c:pt>
                <c:pt idx="9">
                  <c:v>309.446957</c:v>
                </c:pt>
                <c:pt idx="10">
                  <c:v>211.37247600000001</c:v>
                </c:pt>
                <c:pt idx="11">
                  <c:v>186.25097</c:v>
                </c:pt>
                <c:pt idx="12">
                  <c:v>95.707285999999996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0"/>
        <c:axId val="272741688"/>
        <c:axId val="314575712"/>
      </c:barChart>
      <c:catAx>
        <c:axId val="272741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l-GR"/>
          </a:p>
        </c:txPr>
        <c:crossAx val="314575712"/>
        <c:crosses val="autoZero"/>
        <c:auto val="1"/>
        <c:lblAlgn val="ctr"/>
        <c:lblOffset val="100"/>
        <c:noMultiLvlLbl val="0"/>
      </c:catAx>
      <c:valAx>
        <c:axId val="3145757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one"/>
        <c:crossAx val="272741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accent1"/>
                </a:solidFill>
                <a:latin typeface="Century Gothic" pitchFamily="34" charset="0"/>
                <a:ea typeface="+mn-ea"/>
                <a:cs typeface="+mn-cs"/>
              </a:defRPr>
            </a:pPr>
            <a:r>
              <a:rPr lang="en-US" sz="1300">
                <a:solidFill>
                  <a:schemeClr val="accent1"/>
                </a:solidFill>
              </a:rPr>
              <a:t>M</a:t>
            </a:r>
            <a:r>
              <a:rPr lang="el-GR" sz="1300">
                <a:solidFill>
                  <a:schemeClr val="accent1"/>
                </a:solidFill>
              </a:rPr>
              <a:t>ερίδιο 19</a:t>
            </a:r>
          </a:p>
        </c:rich>
      </c:tx>
      <c:layout>
        <c:manualLayout>
          <c:xMode val="edge"/>
          <c:yMode val="edge"/>
          <c:x val="0.20224188034188062"/>
          <c:y val="4.930820273895242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Φύλλο1!$Q$7</c:f>
              <c:strCache>
                <c:ptCount val="1"/>
                <c:pt idx="0">
                  <c:v>Μερίδιο 19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7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9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9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4"/>
            <c:bubble3D val="0"/>
            <c:spPr>
              <a:solidFill>
                <a:schemeClr val="accent1">
                  <a:tint val="7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5"/>
            <c:bubble3D val="0"/>
            <c:spPr>
              <a:solidFill>
                <a:schemeClr val="accent1">
                  <a:tint val="5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Century Gothic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Century Gothic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Century Gothic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Century Gothic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entury Gothic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Φύλλο1!$P$8:$P$13</c:f>
              <c:strCache>
                <c:ptCount val="6"/>
                <c:pt idx="0">
                  <c:v>Τρόφιμα</c:v>
                </c:pt>
                <c:pt idx="1">
                  <c:v>Λοιπά</c:v>
                </c:pt>
                <c:pt idx="2">
                  <c:v>Πετρελαιοειδή</c:v>
                </c:pt>
                <c:pt idx="3">
                  <c:v>Κλωστοϋφαντουργία &amp; Ένδυση</c:v>
                </c:pt>
                <c:pt idx="4">
                  <c:v>Χημικά &amp; Πλαστικά</c:v>
                </c:pt>
                <c:pt idx="5">
                  <c:v>Μέταλλα</c:v>
                </c:pt>
              </c:strCache>
            </c:strRef>
          </c:cat>
          <c:val>
            <c:numRef>
              <c:f>Φύλλο1!$Q$8:$Q$13</c:f>
              <c:numCache>
                <c:formatCode>0.0%</c:formatCode>
                <c:ptCount val="6"/>
                <c:pt idx="0">
                  <c:v>0.30128682617133867</c:v>
                </c:pt>
                <c:pt idx="1">
                  <c:v>0.21</c:v>
                </c:pt>
                <c:pt idx="2">
                  <c:v>0.1567939071290044</c:v>
                </c:pt>
                <c:pt idx="3">
                  <c:v>0.1412043192621906</c:v>
                </c:pt>
                <c:pt idx="4">
                  <c:v>0.1066851763083058</c:v>
                </c:pt>
                <c:pt idx="5">
                  <c:v>8.0144300563854326E-2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950763991822596"/>
          <c:y val="8.6563165143357962E-2"/>
          <c:w val="0.39413858274286151"/>
          <c:h val="0.895021910604732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accent1"/>
              </a:solidFill>
              <a:latin typeface="Century Gothic" pitchFamily="34" charset="0"/>
              <a:ea typeface="+mn-ea"/>
              <a:cs typeface="+mn-cs"/>
            </a:defRPr>
          </a:pPr>
          <a:endParaRPr lang="el-GR"/>
        </a:p>
      </c:txPr>
    </c:legend>
    <c:plotVisOnly val="1"/>
    <c:dispBlanksAs val="zero"/>
    <c:showDLblsOverMax val="0"/>
  </c:chart>
  <c:spPr>
    <a:noFill/>
    <a:ln w="6350" cap="flat" cmpd="sng" algn="ctr">
      <a:solidFill>
        <a:sysClr val="window" lastClr="FFFFFF">
          <a:lumMod val="85000"/>
        </a:sysClr>
      </a:solidFill>
      <a:prstDash val="solid"/>
      <a:miter lim="800000"/>
    </a:ln>
    <a:effectLst/>
  </c:spPr>
  <c:txPr>
    <a:bodyPr/>
    <a:lstStyle/>
    <a:p>
      <a:pPr>
        <a:defRPr sz="1100" b="1">
          <a:latin typeface="Century Gothic" pitchFamily="34" charset="0"/>
        </a:defRPr>
      </a:pPr>
      <a:endParaRPr lang="el-G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l-GR" sz="1300"/>
              <a:t>Ετήσια Μεταβολή 2018-19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2.7555443466929553E-2"/>
          <c:y val="0.14992263937729441"/>
          <c:w val="0.42991601668767188"/>
          <c:h val="0.7867242173087634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2029914529914578E-4"/>
                  <c:y val="-4.47529295496260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accent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tt!$E$124:$E$129</c:f>
              <c:strCache>
                <c:ptCount val="6"/>
                <c:pt idx="0">
                  <c:v>Μέταλλα</c:v>
                </c:pt>
                <c:pt idx="1">
                  <c:v>Λοιπά </c:v>
                </c:pt>
                <c:pt idx="2">
                  <c:v>Χημικά &amp; Πλαστικά</c:v>
                </c:pt>
                <c:pt idx="3">
                  <c:v>Τρόφιμα</c:v>
                </c:pt>
                <c:pt idx="4">
                  <c:v>Πετρελαιοειδή</c:v>
                </c:pt>
                <c:pt idx="5">
                  <c:v>Κλωστοϋφαντουργία &amp; Ένδυση</c:v>
                </c:pt>
              </c:strCache>
            </c:strRef>
          </c:cat>
          <c:val>
            <c:numRef>
              <c:f>tt!$F$124:$F$129</c:f>
              <c:numCache>
                <c:formatCode>0%</c:formatCode>
                <c:ptCount val="6"/>
                <c:pt idx="0">
                  <c:v>-8.6228653700321151E-2</c:v>
                </c:pt>
                <c:pt idx="1">
                  <c:v>3.4548673879658098E-2</c:v>
                </c:pt>
                <c:pt idx="2">
                  <c:v>4.5532688167879712E-2</c:v>
                </c:pt>
                <c:pt idx="3">
                  <c:v>7.8175702530058455E-2</c:v>
                </c:pt>
                <c:pt idx="4">
                  <c:v>8.9374906637495213E-2</c:v>
                </c:pt>
                <c:pt idx="5">
                  <c:v>0.28654467509904086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72327712"/>
        <c:axId val="372308416"/>
      </c:barChart>
      <c:catAx>
        <c:axId val="372327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l-GR"/>
          </a:p>
        </c:txPr>
        <c:crossAx val="372308416"/>
        <c:crosses val="autoZero"/>
        <c:auto val="1"/>
        <c:lblAlgn val="ctr"/>
        <c:lblOffset val="500"/>
        <c:noMultiLvlLbl val="0"/>
      </c:catAx>
      <c:valAx>
        <c:axId val="37230841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one"/>
        <c:crossAx val="372327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 sz="1100" b="1">
          <a:solidFill>
            <a:schemeClr val="accent1"/>
          </a:solidFill>
          <a:latin typeface="Century Gothic" panose="020B0502020202020204" pitchFamily="34" charset="0"/>
        </a:defRPr>
      </a:pPr>
      <a:endParaRPr lang="el-GR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6484656466741791"/>
          <c:y val="1.9672222222222223E-2"/>
          <c:w val="0.69906985958476264"/>
          <c:h val="0.8708685185185192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132136611448253E-2"/>
                  <c:y val="8.89251011233910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tt!$Z$19:$Z$28</c:f>
              <c:strCache>
                <c:ptCount val="10"/>
                <c:pt idx="0">
                  <c:v>Βόρεια Μακεδονία</c:v>
                </c:pt>
                <c:pt idx="1">
                  <c:v>Γερμανία</c:v>
                </c:pt>
                <c:pt idx="2">
                  <c:v>Βουλγαρία</c:v>
                </c:pt>
                <c:pt idx="3">
                  <c:v>Ιταλία</c:v>
                </c:pt>
                <c:pt idx="4">
                  <c:v>Τουρκία</c:v>
                </c:pt>
                <c:pt idx="5">
                  <c:v>Ηνωμένο Βασίλειο</c:v>
                </c:pt>
                <c:pt idx="6">
                  <c:v>Ρουμανία</c:v>
                </c:pt>
                <c:pt idx="7">
                  <c:v>Κύπρος</c:v>
                </c:pt>
                <c:pt idx="8">
                  <c:v>Κίνα</c:v>
                </c:pt>
                <c:pt idx="9">
                  <c:v>ΗΠΑ</c:v>
                </c:pt>
              </c:strCache>
            </c:strRef>
          </c:cat>
          <c:val>
            <c:numRef>
              <c:f>tt!$AA$19:$AA$28</c:f>
              <c:numCache>
                <c:formatCode>0.0%</c:formatCode>
                <c:ptCount val="10"/>
                <c:pt idx="0">
                  <c:v>0.12692039540530384</c:v>
                </c:pt>
                <c:pt idx="1">
                  <c:v>9.6179702003838186E-2</c:v>
                </c:pt>
                <c:pt idx="2">
                  <c:v>8.5272091914157425E-2</c:v>
                </c:pt>
                <c:pt idx="3">
                  <c:v>6.2284241106743257E-2</c:v>
                </c:pt>
                <c:pt idx="4">
                  <c:v>5.3626766297846004E-2</c:v>
                </c:pt>
                <c:pt idx="5">
                  <c:v>5.0026368814778378E-2</c:v>
                </c:pt>
                <c:pt idx="6">
                  <c:v>3.4441196527609533E-2</c:v>
                </c:pt>
                <c:pt idx="7">
                  <c:v>3.4162365984901043E-2</c:v>
                </c:pt>
                <c:pt idx="8">
                  <c:v>3.1512701112617822E-2</c:v>
                </c:pt>
                <c:pt idx="9">
                  <c:v>2.9223162125390851E-2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0"/>
        <c:axId val="372037536"/>
        <c:axId val="372036752"/>
      </c:barChart>
      <c:catAx>
        <c:axId val="3720375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l-GR"/>
          </a:p>
        </c:txPr>
        <c:crossAx val="372036752"/>
        <c:crosses val="autoZero"/>
        <c:auto val="1"/>
        <c:lblAlgn val="ctr"/>
        <c:lblOffset val="100"/>
        <c:noMultiLvlLbl val="0"/>
      </c:catAx>
      <c:valAx>
        <c:axId val="372036752"/>
        <c:scaling>
          <c:orientation val="minMax"/>
          <c:max val="0.15000000000000024"/>
        </c:scaling>
        <c:delete val="0"/>
        <c:axPos val="t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l-GR"/>
          </a:p>
        </c:txPr>
        <c:crossAx val="372037536"/>
        <c:crosses val="autoZero"/>
        <c:crossBetween val="between"/>
        <c:majorUnit val="5.0000000000000024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3">
        <a:lumMod val="50000"/>
      </a:schemeClr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 sz="1400" b="1">
          <a:solidFill>
            <a:schemeClr val="bg1"/>
          </a:solidFill>
          <a:latin typeface="Century Gothic" panose="020B0502020202020204" pitchFamily="34" charset="0"/>
        </a:defRPr>
      </a:pPr>
      <a:endParaRPr lang="el-GR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accent1"/>
                </a:solidFill>
                <a:latin typeface="Century Gothic" pitchFamily="34" charset="0"/>
                <a:ea typeface="+mn-ea"/>
                <a:cs typeface="+mn-cs"/>
              </a:defRPr>
            </a:pPr>
            <a:r>
              <a:rPr lang="en-US" sz="1300">
                <a:solidFill>
                  <a:schemeClr val="accent1"/>
                </a:solidFill>
              </a:rPr>
              <a:t>M</a:t>
            </a:r>
            <a:r>
              <a:rPr lang="el-GR" sz="1300">
                <a:solidFill>
                  <a:schemeClr val="accent1"/>
                </a:solidFill>
              </a:rPr>
              <a:t>ερίδιο 19</a:t>
            </a:r>
          </a:p>
        </c:rich>
      </c:tx>
      <c:layout>
        <c:manualLayout>
          <c:xMode val="edge"/>
          <c:yMode val="edge"/>
          <c:x val="0.20224188034188068"/>
          <c:y val="4.930820273895242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ΠΙΕΡΙΑ!$C$132</c:f>
              <c:strCache>
                <c:ptCount val="1"/>
                <c:pt idx="0">
                  <c:v>Μερίδιο 19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7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9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9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4"/>
            <c:bubble3D val="0"/>
            <c:spPr>
              <a:solidFill>
                <a:schemeClr val="accent1">
                  <a:tint val="7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Pt>
            <c:idx val="5"/>
            <c:bubble3D val="0"/>
            <c:spPr>
              <a:solidFill>
                <a:schemeClr val="accent1">
                  <a:tint val="50000"/>
                </a:schemeClr>
              </a:solidFill>
              <a:ln w="6350" cap="flat" cmpd="sng" algn="ctr">
                <a:solidFill>
                  <a:schemeClr val="lt1"/>
                </a:solidFill>
                <a:prstDash val="solid"/>
                <a:round/>
              </a:ln>
              <a:effectLst/>
            </c:spPr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Century Gothic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Century Gothic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Century Gothic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Century Gothic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entury Gothic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ΠΙΕΡΙΑ!$B$133:$B$138</c:f>
              <c:strCache>
                <c:ptCount val="6"/>
                <c:pt idx="0">
                  <c:v>Τρόφιμα</c:v>
                </c:pt>
                <c:pt idx="1">
                  <c:v>Άλλα</c:v>
                </c:pt>
                <c:pt idx="2">
                  <c:v>Ποτά &amp; Καπνά</c:v>
                </c:pt>
                <c:pt idx="3">
                  <c:v>Λοιπά</c:v>
                </c:pt>
                <c:pt idx="4">
                  <c:v>Μέταλλα</c:v>
                </c:pt>
                <c:pt idx="5">
                  <c:v>Μηχανές &amp; Συσκευές</c:v>
                </c:pt>
              </c:strCache>
            </c:strRef>
          </c:cat>
          <c:val>
            <c:numRef>
              <c:f>ΠΙΕΡΙΑ!$C$133:$C$138</c:f>
              <c:numCache>
                <c:formatCode>0.0%</c:formatCode>
                <c:ptCount val="6"/>
                <c:pt idx="0">
                  <c:v>0.55650625439164769</c:v>
                </c:pt>
                <c:pt idx="1">
                  <c:v>0.14234675002882893</c:v>
                </c:pt>
                <c:pt idx="2">
                  <c:v>0.10723346334895847</c:v>
                </c:pt>
                <c:pt idx="3">
                  <c:v>8.5999999999999993E-2</c:v>
                </c:pt>
                <c:pt idx="4">
                  <c:v>7.2520311863756737E-2</c:v>
                </c:pt>
                <c:pt idx="5">
                  <c:v>3.5664726474077271E-2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860113960113986"/>
          <c:y val="6.110432174202872E-4"/>
          <c:w val="0.33621168091168141"/>
          <c:h val="0.871495129182549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00" b="1" i="0" u="none" strike="noStrike" kern="1200" baseline="0">
              <a:solidFill>
                <a:schemeClr val="accent1"/>
              </a:solidFill>
              <a:latin typeface="Century Gothic" pitchFamily="34" charset="0"/>
              <a:ea typeface="+mn-ea"/>
              <a:cs typeface="+mn-cs"/>
            </a:defRPr>
          </a:pPr>
          <a:endParaRPr lang="el-GR"/>
        </a:p>
      </c:txPr>
    </c:legend>
    <c:plotVisOnly val="1"/>
    <c:dispBlanksAs val="zero"/>
    <c:showDLblsOverMax val="0"/>
  </c:chart>
  <c:spPr>
    <a:noFill/>
    <a:ln w="6350" cap="flat" cmpd="sng" algn="ctr">
      <a:solidFill>
        <a:sysClr val="window" lastClr="FFFFFF">
          <a:lumMod val="85000"/>
        </a:sysClr>
      </a:solidFill>
      <a:prstDash val="solid"/>
      <a:miter lim="800000"/>
    </a:ln>
    <a:effectLst/>
  </c:spPr>
  <c:txPr>
    <a:bodyPr/>
    <a:lstStyle/>
    <a:p>
      <a:pPr>
        <a:defRPr sz="1100" b="1">
          <a:latin typeface="Century Gothic" pitchFamily="34" charset="0"/>
        </a:defRPr>
      </a:pPr>
      <a:endParaRPr lang="el-GR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l-GR" sz="1300"/>
              <a:t>Ετήσια Μεταβολή 201</a:t>
            </a:r>
            <a:r>
              <a:rPr lang="en-US" sz="1300"/>
              <a:t>8</a:t>
            </a:r>
            <a:r>
              <a:rPr lang="el-GR" sz="1300"/>
              <a:t>-1</a:t>
            </a:r>
            <a:r>
              <a:rPr lang="en-US" sz="1300"/>
              <a:t>9</a:t>
            </a:r>
            <a:endParaRPr lang="el-GR" sz="1300"/>
          </a:p>
        </c:rich>
      </c:tx>
      <c:layout>
        <c:manualLayout>
          <c:xMode val="edge"/>
          <c:yMode val="edge"/>
          <c:x val="0.20967293447293456"/>
          <c:y val="4.034307496823383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7820316639972435E-3"/>
                  <c:y val="1.1067678947035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3503088060548273E-2"/>
                  <c:y val="-9.171910122502692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700617612109629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accent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ΠΙΕΡΙΑ!$H$125:$H$130</c:f>
              <c:strCache>
                <c:ptCount val="6"/>
                <c:pt idx="0">
                  <c:v>Ποτά &amp; Καπνά</c:v>
                </c:pt>
                <c:pt idx="1">
                  <c:v>Μηχανές &amp; Συσκευές</c:v>
                </c:pt>
                <c:pt idx="2">
                  <c:v>Άλλα</c:v>
                </c:pt>
                <c:pt idx="3">
                  <c:v>Τρόφιμα</c:v>
                </c:pt>
                <c:pt idx="4">
                  <c:v>Μέταλλα</c:v>
                </c:pt>
                <c:pt idx="5">
                  <c:v>Λοιπά</c:v>
                </c:pt>
              </c:strCache>
            </c:strRef>
          </c:cat>
          <c:val>
            <c:numRef>
              <c:f>ΠΙΕΡΙΑ!$I$125:$I$130</c:f>
              <c:numCache>
                <c:formatCode>0%</c:formatCode>
                <c:ptCount val="6"/>
                <c:pt idx="0">
                  <c:v>-0.19777633682467663</c:v>
                </c:pt>
                <c:pt idx="1">
                  <c:v>-0.12287176315203342</c:v>
                </c:pt>
                <c:pt idx="2">
                  <c:v>-3.7165258243512689E-2</c:v>
                </c:pt>
                <c:pt idx="3">
                  <c:v>9.6642529773420402E-2</c:v>
                </c:pt>
                <c:pt idx="4">
                  <c:v>0.12025633574929009</c:v>
                </c:pt>
                <c:pt idx="5" formatCode="0.0%">
                  <c:v>0.48148837077626305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72035184"/>
        <c:axId val="372039104"/>
      </c:barChart>
      <c:catAx>
        <c:axId val="372035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l-GR"/>
          </a:p>
        </c:txPr>
        <c:crossAx val="372039104"/>
        <c:crosses val="autoZero"/>
        <c:auto val="1"/>
        <c:lblAlgn val="ctr"/>
        <c:lblOffset val="500"/>
        <c:noMultiLvlLbl val="0"/>
      </c:catAx>
      <c:valAx>
        <c:axId val="3720391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one"/>
        <c:crossAx val="372035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 sz="1100" b="1">
          <a:solidFill>
            <a:schemeClr val="accent1"/>
          </a:solidFill>
          <a:latin typeface="Century Gothic" panose="020B0502020202020204" pitchFamily="34" charset="0"/>
        </a:defRPr>
      </a:pPr>
      <a:endParaRPr lang="el-GR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ΠΙΕΡΙΑ!$B$154</c:f>
              <c:strCache>
                <c:ptCount val="1"/>
                <c:pt idx="0">
                  <c:v>Τρόφιμα</c:v>
                </c:pt>
              </c:strCache>
            </c:strRef>
          </c:tx>
          <c:spPr>
            <a:ln w="19050" cap="rnd" cmpd="sng" algn="ctr">
              <a:solidFill>
                <a:schemeClr val="accent1">
                  <a:shade val="53000"/>
                </a:schemeClr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shade val="53000"/>
                </a:schemeClr>
              </a:solidFill>
              <a:ln w="6350" cap="flat" cmpd="sng" algn="ctr">
                <a:solidFill>
                  <a:schemeClr val="accent1">
                    <a:shade val="53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ΠΙΕΡΙΑ!$C$153:$G$153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ΠΙΕΡΙΑ!$C$154:$G$154</c:f>
              <c:numCache>
                <c:formatCode>General</c:formatCode>
                <c:ptCount val="5"/>
                <c:pt idx="0">
                  <c:v>663.65460999999971</c:v>
                </c:pt>
                <c:pt idx="1">
                  <c:v>669.16369999999961</c:v>
                </c:pt>
                <c:pt idx="2">
                  <c:v>740.12531000000001</c:v>
                </c:pt>
                <c:pt idx="3">
                  <c:v>879.7334900000003</c:v>
                </c:pt>
                <c:pt idx="4">
                  <c:v>964.75315999999998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ΠΙΕΡΙΑ!$B$155</c:f>
              <c:strCache>
                <c:ptCount val="1"/>
                <c:pt idx="0">
                  <c:v>Άλλα</c:v>
                </c:pt>
              </c:strCache>
            </c:strRef>
          </c:tx>
          <c:spPr>
            <a:ln w="19050" cap="rnd" cmpd="sng" algn="ctr">
              <a:solidFill>
                <a:schemeClr val="accent1">
                  <a:shade val="76000"/>
                </a:schemeClr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shade val="76000"/>
                </a:schemeClr>
              </a:solidFill>
              <a:ln w="6350" cap="flat" cmpd="sng" algn="ctr">
                <a:solidFill>
                  <a:schemeClr val="accent1">
                    <a:shade val="76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ΠΙΕΡΙΑ!$C$153:$G$153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ΠΙΕΡΙΑ!$C$155:$G$155</c:f>
              <c:numCache>
                <c:formatCode>General</c:formatCode>
                <c:ptCount val="5"/>
                <c:pt idx="0">
                  <c:v>91.163869999999989</c:v>
                </c:pt>
                <c:pt idx="1">
                  <c:v>182.70963999999998</c:v>
                </c:pt>
                <c:pt idx="2">
                  <c:v>220.00390999999999</c:v>
                </c:pt>
                <c:pt idx="3">
                  <c:v>256.29607999999973</c:v>
                </c:pt>
                <c:pt idx="4">
                  <c:v>246.77076999999991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ΠΙΕΡΙΑ!$B$156</c:f>
              <c:strCache>
                <c:ptCount val="1"/>
                <c:pt idx="0">
                  <c:v>Ποτά &amp; Καπνά</c:v>
                </c:pt>
              </c:strCache>
            </c:strRef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6350" cap="flat" cmpd="sng" algn="ctr">
                <a:solidFill>
                  <a:schemeClr val="accent1"/>
                </a:solidFill>
                <a:prstDash val="solid"/>
                <a:round/>
              </a:ln>
              <a:effectLst/>
            </c:spPr>
          </c:marker>
          <c:cat>
            <c:numRef>
              <c:f>ΠΙΕΡΙΑ!$C$153:$G$153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ΠΙΕΡΙΑ!$C$156:$G$156</c:f>
              <c:numCache>
                <c:formatCode>General</c:formatCode>
                <c:ptCount val="5"/>
                <c:pt idx="0">
                  <c:v>223.84241000000009</c:v>
                </c:pt>
                <c:pt idx="1">
                  <c:v>248.01684999999998</c:v>
                </c:pt>
                <c:pt idx="2">
                  <c:v>276.00709000000001</c:v>
                </c:pt>
                <c:pt idx="3">
                  <c:v>231.72934000000001</c:v>
                </c:pt>
                <c:pt idx="4">
                  <c:v>185.89876000000001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ΠΙΕΡΙΑ!$B$157</c:f>
              <c:strCache>
                <c:ptCount val="1"/>
                <c:pt idx="0">
                  <c:v>Λοιπά</c:v>
                </c:pt>
              </c:strCache>
            </c:strRef>
          </c:tx>
          <c:spPr>
            <a:ln w="19050" cap="rnd" cmpd="sng" algn="ctr">
              <a:solidFill>
                <a:schemeClr val="accent1">
                  <a:tint val="77000"/>
                </a:schemeClr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tint val="77000"/>
                </a:schemeClr>
              </a:solidFill>
              <a:ln w="6350" cap="flat" cmpd="sng" algn="ctr">
                <a:solidFill>
                  <a:schemeClr val="accent1">
                    <a:tint val="77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ΠΙΕΡΙΑ!$C$153:$G$153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ΠΙΕΡΙΑ!$C$157:$G$157</c:f>
              <c:numCache>
                <c:formatCode>General</c:formatCode>
                <c:ptCount val="5"/>
                <c:pt idx="0">
                  <c:v>186.52203000000009</c:v>
                </c:pt>
                <c:pt idx="1">
                  <c:v>139.71418999999995</c:v>
                </c:pt>
                <c:pt idx="2">
                  <c:v>98.111509999999996</c:v>
                </c:pt>
                <c:pt idx="3">
                  <c:v>100.31667</c:v>
                </c:pt>
                <c:pt idx="4">
                  <c:v>148.61797999999999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033616"/>
        <c:axId val="372032048"/>
      </c:lineChart>
      <c:catAx>
        <c:axId val="37203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l-GR"/>
          </a:p>
        </c:txPr>
        <c:crossAx val="372032048"/>
        <c:crosses val="autoZero"/>
        <c:auto val="1"/>
        <c:lblAlgn val="ctr"/>
        <c:lblOffset val="100"/>
        <c:noMultiLvlLbl val="0"/>
      </c:catAx>
      <c:valAx>
        <c:axId val="372032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accent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r>
                  <a:rPr lang="el-GR"/>
                  <a:t>Εκατομμύρια €</a:t>
                </a:r>
              </a:p>
            </c:rich>
          </c:tx>
          <c:layout>
            <c:manualLayout>
              <c:xMode val="edge"/>
              <c:yMode val="edge"/>
              <c:x val="1.6035353535353541E-3"/>
              <c:y val="0.3041990740740743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,##0" sourceLinked="0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l-GR"/>
          </a:p>
        </c:txPr>
        <c:crossAx val="372033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1389583333334135"/>
          <c:w val="0.98455434450003732"/>
          <c:h val="8.33870370370370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accent1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 sz="1200" b="1">
          <a:solidFill>
            <a:schemeClr val="accent1"/>
          </a:solidFill>
          <a:latin typeface="Century Gothic" panose="020B0502020202020204" pitchFamily="34" charset="0"/>
        </a:defRPr>
      </a:pPr>
      <a:endParaRPr lang="el-GR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flipV="1">
          <a:off x="-1259632" y="-2204864"/>
          <a:ext cx="0" cy="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0.77551</cdr:x>
      <cdr:y>0.68341</cdr:y>
    </cdr:from>
    <cdr:to>
      <cdr:x>0.95918</cdr:x>
      <cdr:y>0.81676</cdr:y>
    </cdr:to>
    <cdr:sp macro="" textlink="">
      <cdr:nvSpPr>
        <cdr:cNvPr id="6" name="5 - TextBox"/>
        <cdr:cNvSpPr txBox="1"/>
      </cdr:nvSpPr>
      <cdr:spPr>
        <a:xfrm xmlns:a="http://schemas.openxmlformats.org/drawingml/2006/main">
          <a:off x="5472607" y="2952328"/>
          <a:ext cx="129614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l-GR" sz="1400" b="1" i="1" dirty="0" smtClean="0">
              <a:solidFill>
                <a:schemeClr val="bg1"/>
              </a:solidFill>
            </a:rPr>
            <a:t>Μερίδιο </a:t>
          </a:r>
        </a:p>
        <a:p xmlns:a="http://schemas.openxmlformats.org/drawingml/2006/main">
          <a:pPr algn="ctr"/>
          <a:r>
            <a:rPr lang="el-GR" sz="1400" b="1" i="1" dirty="0" smtClean="0">
              <a:solidFill>
                <a:schemeClr val="bg1"/>
              </a:solidFill>
            </a:rPr>
            <a:t>2019</a:t>
          </a:r>
          <a:endParaRPr lang="el-GR" sz="1400" b="1" i="1" dirty="0">
            <a:solidFill>
              <a:schemeClr val="bg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13AEE-EDEE-4B5A-82BE-C423D6661690}" type="datetimeFigureOut">
              <a:rPr lang="el-GR" smtClean="0"/>
              <a:pPr/>
              <a:t>2/10/2020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DEAE4-E9A2-4C43-A251-5DB9FEC6D26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73577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3E3F5-3906-4904-94A2-5244A7F6A7D4}" type="datetimeFigureOut">
              <a:rPr lang="el-GR" smtClean="0"/>
              <a:pPr/>
              <a:t>2/10/2020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2DDC7-7188-4370-ABF7-6590AD1D6C8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62202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2DDC7-7188-4370-ABF7-6590AD1D6C86}" type="slidenum">
              <a:rPr lang="el-GR" smtClean="0">
                <a:solidFill>
                  <a:prstClr val="black"/>
                </a:solidFill>
              </a:rPr>
              <a:pPr/>
              <a:t>1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625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defTabSz="914400"/>
            <a:fld id="{A3F1E25F-09AD-4CC7-A2A9-8674EEA49042}" type="slidenum">
              <a:rPr lang="en-US" altLang="el-GR" sz="1200" smtClean="0"/>
              <a:pPr defTabSz="914400"/>
              <a:t>8</a:t>
            </a:fld>
            <a:endParaRPr lang="en-US" altLang="el-GR" sz="1200" smtClean="0"/>
          </a:p>
        </p:txBody>
      </p:sp>
    </p:spTree>
    <p:extLst>
      <p:ext uri="{BB962C8B-B14F-4D97-AF65-F5344CB8AC3E}">
        <p14:creationId xmlns:p14="http://schemas.microsoft.com/office/powerpoint/2010/main" val="3126880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defTabSz="914400"/>
            <a:fld id="{A3F1E25F-09AD-4CC7-A2A9-8674EEA49042}" type="slidenum">
              <a:rPr lang="en-US" altLang="el-GR" sz="1200" smtClean="0"/>
              <a:pPr defTabSz="914400"/>
              <a:t>15</a:t>
            </a:fld>
            <a:endParaRPr lang="en-US" altLang="el-GR" sz="1200" smtClean="0"/>
          </a:p>
        </p:txBody>
      </p:sp>
    </p:spTree>
    <p:extLst>
      <p:ext uri="{BB962C8B-B14F-4D97-AF65-F5344CB8AC3E}">
        <p14:creationId xmlns:p14="http://schemas.microsoft.com/office/powerpoint/2010/main" val="88504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Θέση σημειώσεων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118788" name="Θέση αριθμού διαφάνειας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defTabSz="914400"/>
            <a:fld id="{C9977C57-7330-48AD-9E27-1EA13BB34D91}" type="slidenum">
              <a:rPr lang="en-US" altLang="el-GR" sz="1200" smtClean="0"/>
              <a:pPr defTabSz="914400"/>
              <a:t>18</a:t>
            </a:fld>
            <a:endParaRPr lang="en-US" altLang="el-GR" sz="1200" smtClean="0"/>
          </a:p>
        </p:txBody>
      </p:sp>
    </p:spTree>
    <p:extLst>
      <p:ext uri="{BB962C8B-B14F-4D97-AF65-F5344CB8AC3E}">
        <p14:creationId xmlns:p14="http://schemas.microsoft.com/office/powerpoint/2010/main" val="3266467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33200" y="6195600"/>
            <a:ext cx="779767" cy="365125"/>
          </a:xfr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702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160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654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750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607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152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981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235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4420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439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807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‹›</a:t>
            </a: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243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855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24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401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707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367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228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464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223E4E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223E4E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903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8095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223E4E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223E4E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706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237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2067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269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373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7635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866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239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327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52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504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61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099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245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349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452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223E4E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223E4E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3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3214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223E4E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223E4E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411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682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944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820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486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270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10933200" y="6195600"/>
            <a:ext cx="779767" cy="365125"/>
          </a:xfr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495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999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7116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400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‹›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408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645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0">
              <a:schemeClr val="bg1"/>
            </a:gs>
            <a:gs pos="90000">
              <a:schemeClr val="accent1">
                <a:lumMod val="40000"/>
                <a:lumOff val="60000"/>
              </a:schemeClr>
            </a:gs>
            <a:gs pos="87000">
              <a:schemeClr val="accent1">
                <a:lumMod val="20000"/>
                <a:lumOff val="80000"/>
              </a:schemeClr>
            </a:gs>
            <a:gs pos="95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268C2-E738-4D60-A134-357C7A0D66A7}" type="datetimeFigureOut">
              <a:rPr lang="el-GR" smtClean="0">
                <a:solidFill>
                  <a:srgbClr val="000000">
                    <a:tint val="75000"/>
                  </a:srgbClr>
                </a:solidFill>
              </a:rPr>
              <a:pPr/>
              <a:t>2/10/2020</a:t>
            </a:fld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4810F6C-35E6-400E-926F-D380CF0CDCE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949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8.jpeg"/><Relationship Id="rId7" Type="http://schemas.openxmlformats.org/officeDocument/2006/relationships/hyperlink" Target="https://www.linkedin.com/company/greek-international-business-association" TargetMode="External"/><Relationship Id="rId12" Type="http://schemas.openxmlformats.org/officeDocument/2006/relationships/image" Target="../media/image1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hyperlink" Target="https://www.youtube.com/channel/UChfsnPmMPzx9V-GnQq_wE5A" TargetMode="External"/><Relationship Id="rId5" Type="http://schemas.openxmlformats.org/officeDocument/2006/relationships/hyperlink" Target="https://www.facebook.com/seve.gr" TargetMode="External"/><Relationship Id="rId10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hyperlink" Target="https://twitter.com/SEVE_G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728" y="551430"/>
            <a:ext cx="2294247" cy="810634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58" y="179512"/>
            <a:ext cx="3583305" cy="1463963"/>
          </a:xfrm>
          <a:prstGeom prst="rect">
            <a:avLst/>
          </a:prstGeom>
        </p:spPr>
      </p:pic>
      <p:sp>
        <p:nvSpPr>
          <p:cNvPr id="8" name="Τίτλος 1"/>
          <p:cNvSpPr>
            <a:spLocks noGrp="1"/>
          </p:cNvSpPr>
          <p:nvPr>
            <p:ph type="ctrTitle"/>
          </p:nvPr>
        </p:nvSpPr>
        <p:spPr>
          <a:xfrm>
            <a:off x="0" y="3504456"/>
            <a:ext cx="12192001" cy="100031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l-GR" sz="3000" b="1" dirty="0" smtClean="0">
                <a:solidFill>
                  <a:schemeClr val="accent1"/>
                </a:solidFill>
              </a:rPr>
              <a:t/>
            </a:r>
            <a:br>
              <a:rPr lang="el-GR" sz="3000" b="1" dirty="0" smtClean="0">
                <a:solidFill>
                  <a:schemeClr val="accent1"/>
                </a:solidFill>
              </a:rPr>
            </a:br>
            <a:r>
              <a:rPr lang="el-GR" sz="3000" b="1" dirty="0" smtClean="0">
                <a:solidFill>
                  <a:schemeClr val="accent1"/>
                </a:solidFill>
              </a:rPr>
              <a:t>Οι Εξαγωγικές </a:t>
            </a:r>
            <a:r>
              <a:rPr lang="el-GR" sz="3000" b="1" dirty="0">
                <a:solidFill>
                  <a:schemeClr val="accent1"/>
                </a:solidFill>
              </a:rPr>
              <a:t>Ε</a:t>
            </a:r>
            <a:r>
              <a:rPr lang="el-GR" sz="3000" b="1" dirty="0" smtClean="0">
                <a:solidFill>
                  <a:schemeClr val="accent1"/>
                </a:solidFill>
              </a:rPr>
              <a:t>πιδόσεις της </a:t>
            </a:r>
            <a:br>
              <a:rPr lang="el-GR" sz="3000" b="1" dirty="0" smtClean="0">
                <a:solidFill>
                  <a:schemeClr val="accent1"/>
                </a:solidFill>
              </a:rPr>
            </a:br>
            <a:r>
              <a:rPr lang="el-GR" sz="3000" b="1" dirty="0" smtClean="0">
                <a:solidFill>
                  <a:schemeClr val="accent1"/>
                </a:solidFill>
              </a:rPr>
              <a:t>Περιφερειακής Ενότητας </a:t>
            </a:r>
            <a:r>
              <a:rPr lang="el-GR" sz="3000" b="1" dirty="0" smtClean="0">
                <a:solidFill>
                  <a:schemeClr val="accent1"/>
                </a:solidFill>
              </a:rPr>
              <a:t>Πιερίας</a:t>
            </a:r>
            <a:r>
              <a:rPr lang="en-US" sz="3000" b="1" dirty="0" smtClean="0">
                <a:solidFill>
                  <a:schemeClr val="accent1"/>
                </a:solidFill>
              </a:rPr>
              <a:t/>
            </a:r>
            <a:br>
              <a:rPr lang="en-US" sz="3000" b="1" dirty="0" smtClean="0">
                <a:solidFill>
                  <a:schemeClr val="accent1"/>
                </a:solidFill>
              </a:rPr>
            </a:br>
            <a:r>
              <a:rPr lang="el-GR" sz="3000" b="1" dirty="0" smtClean="0">
                <a:solidFill>
                  <a:schemeClr val="accent1"/>
                </a:solidFill>
              </a:rPr>
              <a:t/>
            </a:r>
            <a:br>
              <a:rPr lang="el-GR" sz="3000" b="1" dirty="0" smtClean="0">
                <a:solidFill>
                  <a:schemeClr val="accent1"/>
                </a:solidFill>
              </a:rPr>
            </a:br>
            <a:r>
              <a:rPr lang="el-GR" sz="2000" dirty="0" smtClean="0">
                <a:solidFill>
                  <a:schemeClr val="accent1"/>
                </a:solidFill>
              </a:rPr>
              <a:t>Επιμελητήριο Πιερίας, 03/10/2020</a:t>
            </a:r>
            <a:endParaRPr lang="el-GR" sz="2000" dirty="0">
              <a:solidFill>
                <a:schemeClr val="accent1"/>
              </a:solidFill>
            </a:endParaRPr>
          </a:p>
        </p:txBody>
      </p:sp>
      <p:sp>
        <p:nvSpPr>
          <p:cNvPr id="10" name="Ορθογώνιο 9"/>
          <p:cNvSpPr/>
          <p:nvPr/>
        </p:nvSpPr>
        <p:spPr>
          <a:xfrm>
            <a:off x="0" y="5394062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223E4E"/>
                </a:solidFill>
              </a:rPr>
              <a:t>Δρ. Γεώργιος Κωνσταντόπουλος</a:t>
            </a:r>
          </a:p>
          <a:p>
            <a:pPr algn="ctr"/>
            <a:r>
              <a:rPr lang="el-GR" sz="2000" b="1" dirty="0" smtClean="0">
                <a:solidFill>
                  <a:srgbClr val="223E4E"/>
                </a:solidFill>
              </a:rPr>
              <a:t>Πρόεδρος ΣΕΒΕ</a:t>
            </a:r>
          </a:p>
        </p:txBody>
      </p:sp>
    </p:spTree>
    <p:extLst>
      <p:ext uri="{BB962C8B-B14F-4D97-AF65-F5344CB8AC3E}">
        <p14:creationId xmlns:p14="http://schemas.microsoft.com/office/powerpoint/2010/main" val="346002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936800" y="1504800"/>
            <a:ext cx="9342000" cy="3877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 </a:t>
            </a: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περιφέρειας ανά </a:t>
            </a: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κυριότερο προορισμό – </a:t>
            </a:r>
            <a:r>
              <a:rPr lang="en-US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top 10</a:t>
            </a:r>
            <a:endParaRPr lang="el-GR" altLang="el-GR" sz="2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sp>
        <p:nvSpPr>
          <p:cNvPr id="7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>
                <a:solidFill>
                  <a:schemeClr val="accent1"/>
                </a:solidFill>
                <a:latin typeface="Century Gothic" panose="020B0502020202020204" pitchFamily="34" charset="0"/>
              </a:rPr>
              <a:t>Κεντρική Μακεδονία</a:t>
            </a:r>
          </a:p>
        </p:txBody>
      </p:sp>
      <p:pic>
        <p:nvPicPr>
          <p:cNvPr id="10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Ορθογώνιο 10"/>
          <p:cNvSpPr/>
          <p:nvPr/>
        </p:nvSpPr>
        <p:spPr bwMode="auto">
          <a:xfrm>
            <a:off x="9205104" y="5175285"/>
            <a:ext cx="892175" cy="300038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l-GR" sz="14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Μερίδιο </a:t>
            </a:r>
            <a:r>
              <a:rPr lang="el-GR" sz="1400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2018</a:t>
            </a:r>
            <a:endParaRPr lang="el-GR" sz="14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10</a:t>
            </a:fld>
            <a:endParaRPr lang="el-GR"/>
          </a:p>
        </p:txBody>
      </p:sp>
      <p:graphicFrame>
        <p:nvGraphicFramePr>
          <p:cNvPr id="13" name="5 - Γράφημα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2991115"/>
              </p:ext>
            </p:extLst>
          </p:nvPr>
        </p:nvGraphicFramePr>
        <p:xfrm>
          <a:off x="1946367" y="2050868"/>
          <a:ext cx="8974182" cy="4284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8259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855613" y="840289"/>
            <a:ext cx="9342000" cy="3877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 </a:t>
            </a: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ανά περιφερειακή ενότητα</a:t>
            </a:r>
            <a:endParaRPr lang="el-GR" altLang="el-GR" sz="2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sp>
        <p:nvSpPr>
          <p:cNvPr id="7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>
                <a:solidFill>
                  <a:schemeClr val="accent1"/>
                </a:solidFill>
                <a:latin typeface="Century Gothic" panose="020B0502020202020204" pitchFamily="34" charset="0"/>
              </a:rPr>
              <a:t>Κεντρική Μακεδονία</a:t>
            </a:r>
          </a:p>
        </p:txBody>
      </p:sp>
      <p:pic>
        <p:nvPicPr>
          <p:cNvPr id="10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Πίνακας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833973"/>
              </p:ext>
            </p:extLst>
          </p:nvPr>
        </p:nvGraphicFramePr>
        <p:xfrm>
          <a:off x="1981551" y="1187716"/>
          <a:ext cx="7402511" cy="2880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476"/>
                <a:gridCol w="1080007"/>
                <a:gridCol w="1080007"/>
                <a:gridCol w="1080007"/>
                <a:gridCol w="1080007"/>
                <a:gridCol w="1080007"/>
              </a:tblGrid>
              <a:tr h="360045"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0" i="1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(ποσά σε εκατ. €)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2019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2018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2016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2015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360045"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Θεσσαλονίκη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3.656,5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3.444,7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3.353,5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2.977,5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2.852,6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Ημαθία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334,8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329,7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307,0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319,3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309,2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Κιλκίς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325,9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309,8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286,6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249,8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236,9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Πέλλα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297,1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286,6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282,1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305,0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306,0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Σέρρες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271,1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154,1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108,3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85,8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79,5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Χαλκιδική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192,2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191,4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164,2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152,1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144,7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Πιερία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173,4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165,1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150,0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143,4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Century Gothic" panose="020B0502020202020204" pitchFamily="34" charset="0"/>
                        </a:rPr>
                        <a:t>142,4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4" name="Ορθογώνιο 2"/>
          <p:cNvSpPr>
            <a:spLocks noChangeArrowheads="1"/>
          </p:cNvSpPr>
          <p:nvPr/>
        </p:nvSpPr>
        <p:spPr bwMode="auto">
          <a:xfrm>
            <a:off x="1449180" y="4072438"/>
            <a:ext cx="4233627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b="1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Π.Ε. Θεσσαλονίκης</a:t>
            </a:r>
            <a:r>
              <a:rPr lang="el-GR" altLang="el-GR" sz="1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	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κλάδος: Πετρελαιοειδή – Μερίδιο 22,5%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προορισμός: Βόρεια Μακεδονία – Μερίδιο 17,4%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b="1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Π.Ε. Ημαθίας</a:t>
            </a:r>
            <a:r>
              <a:rPr lang="el-GR" altLang="el-GR" sz="1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n-US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εξαγωγικός κλάδος: Τρόφιμα – Μερίδιο 82,5%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προορισμός: Γερμανία – Μερίδιο 16,9%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b="1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Π.Ε. Κιλκίς: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n-US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εξαγωγικός κλάδος: Μέταλλα – Μερίδιο 44,4%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προορισμός: Γερμανία – Μερίδιο 14,0%</a:t>
            </a:r>
          </a:p>
        </p:txBody>
      </p:sp>
      <p:sp>
        <p:nvSpPr>
          <p:cNvPr id="15" name="Ορθογώνιο 2"/>
          <p:cNvSpPr>
            <a:spLocks noChangeArrowheads="1"/>
          </p:cNvSpPr>
          <p:nvPr/>
        </p:nvSpPr>
        <p:spPr bwMode="auto">
          <a:xfrm>
            <a:off x="5695802" y="4072437"/>
            <a:ext cx="4240145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b="1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Π.Ε. Πέλλας</a:t>
            </a:r>
            <a:r>
              <a:rPr lang="el-GR" altLang="el-GR" sz="1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	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κλάδος: Τρόφιμα – Μερίδιο 93,6%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προορισμός: Γερμανία – Μερίδιο 17,6%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b="1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Π.Ε. Χαλκιδικής</a:t>
            </a:r>
            <a:r>
              <a:rPr lang="el-GR" altLang="el-GR" sz="1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n-US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εξαγωγικός κλάδος: Τρόφιμα – Μερίδιο 82,0%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προορισμός: Γερμανία – Μερίδιο 25,4%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b="1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Π.Ε. Πιερίας</a:t>
            </a:r>
            <a:r>
              <a:rPr lang="el-GR" altLang="el-GR" sz="1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n-US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εξαγωγικός κλάδος: Τρόφιμα – Μερίδιο 55,7%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προορισμός: Βουλγαρία – Μερίδιο 14,8%</a:t>
            </a:r>
          </a:p>
        </p:txBody>
      </p:sp>
      <p:sp>
        <p:nvSpPr>
          <p:cNvPr id="16" name="Ορθογώνιο 2"/>
          <p:cNvSpPr>
            <a:spLocks noChangeArrowheads="1"/>
          </p:cNvSpPr>
          <p:nvPr/>
        </p:nvSpPr>
        <p:spPr bwMode="auto">
          <a:xfrm>
            <a:off x="9923169" y="4145941"/>
            <a:ext cx="254888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b="1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Π.Ε. Σερρών</a:t>
            </a:r>
            <a:r>
              <a:rPr lang="el-GR" altLang="el-GR" sz="1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	</a:t>
            </a: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κλάδος: Κλωστοϋφαντουργία &amp; Ένδυση – Μερίδιο 48,2%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l-GR" altLang="el-GR" sz="1200" baseline="30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ος</a:t>
            </a:r>
            <a:r>
              <a:rPr lang="el-GR" altLang="el-GR" sz="12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εξαγωγικός προορισμός: Ιταλία – Μερίδιο 41,1%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34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573" y="-13919"/>
            <a:ext cx="5980814" cy="6858000"/>
          </a:xfrm>
          <a:prstGeom prst="rect">
            <a:avLst/>
          </a:prstGeom>
        </p:spPr>
      </p:pic>
      <p:sp>
        <p:nvSpPr>
          <p:cNvPr id="9" name="1 - Τίτλος"/>
          <p:cNvSpPr txBox="1">
            <a:spLocks/>
          </p:cNvSpPr>
          <p:nvPr/>
        </p:nvSpPr>
        <p:spPr bwMode="auto">
          <a:xfrm>
            <a:off x="117230" y="2777454"/>
            <a:ext cx="4323343" cy="499181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Περιφερειακή Ενότητα </a:t>
            </a:r>
          </a:p>
          <a:p>
            <a:pPr algn="l">
              <a:lnSpc>
                <a:spcPct val="150000"/>
              </a:lnSpc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Πιερίας</a:t>
            </a:r>
          </a:p>
        </p:txBody>
      </p:sp>
      <p:sp>
        <p:nvSpPr>
          <p:cNvPr id="19458" name="Text Box 133"/>
          <p:cNvSpPr txBox="1">
            <a:spLocks noChangeArrowheads="1"/>
          </p:cNvSpPr>
          <p:nvPr/>
        </p:nvSpPr>
        <p:spPr bwMode="auto">
          <a:xfrm>
            <a:off x="8001000" y="6613526"/>
            <a:ext cx="2438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1000" i="1"/>
          </a:p>
        </p:txBody>
      </p:sp>
      <p:sp>
        <p:nvSpPr>
          <p:cNvPr id="19459" name="Text Box 134"/>
          <p:cNvSpPr txBox="1">
            <a:spLocks noChangeArrowheads="1"/>
          </p:cNvSpPr>
          <p:nvPr/>
        </p:nvSpPr>
        <p:spPr bwMode="auto">
          <a:xfrm>
            <a:off x="8153400" y="6545263"/>
            <a:ext cx="2514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800"/>
          </a:p>
        </p:txBody>
      </p:sp>
      <p:pic>
        <p:nvPicPr>
          <p:cNvPr id="8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05" y="384356"/>
            <a:ext cx="2414532" cy="87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Εικόνα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63" y="121293"/>
            <a:ext cx="3420708" cy="1397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Δεξιό βέλος 3"/>
          <p:cNvSpPr/>
          <p:nvPr/>
        </p:nvSpPr>
        <p:spPr>
          <a:xfrm>
            <a:off x="5550066" y="581821"/>
            <a:ext cx="1997945" cy="1807699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oli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230" b="97397" l="5628" r="935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728" y="1340239"/>
            <a:ext cx="218622" cy="290865"/>
          </a:xfrm>
          <a:prstGeom prst="rect">
            <a:avLst/>
          </a:prstGeom>
        </p:spPr>
      </p:pic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572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33"/>
          <p:cNvSpPr txBox="1">
            <a:spLocks noChangeArrowheads="1"/>
          </p:cNvSpPr>
          <p:nvPr/>
        </p:nvSpPr>
        <p:spPr bwMode="auto">
          <a:xfrm>
            <a:off x="8001000" y="6613526"/>
            <a:ext cx="2438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1000" i="1"/>
          </a:p>
        </p:txBody>
      </p:sp>
      <p:sp>
        <p:nvSpPr>
          <p:cNvPr id="19459" name="Text Box 134"/>
          <p:cNvSpPr txBox="1">
            <a:spLocks noChangeArrowheads="1"/>
          </p:cNvSpPr>
          <p:nvPr/>
        </p:nvSpPr>
        <p:spPr bwMode="auto">
          <a:xfrm>
            <a:off x="8153400" y="6545263"/>
            <a:ext cx="2514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800"/>
          </a:p>
        </p:txBody>
      </p:sp>
      <p:sp>
        <p:nvSpPr>
          <p:cNvPr id="18436" name="Text Box 139"/>
          <p:cNvSpPr txBox="1">
            <a:spLocks noChangeArrowheads="1"/>
          </p:cNvSpPr>
          <p:nvPr/>
        </p:nvSpPr>
        <p:spPr bwMode="auto">
          <a:xfrm>
            <a:off x="2520000" y="822588"/>
            <a:ext cx="7917245" cy="5644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4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      Βασικά </a:t>
            </a: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σημεία</a:t>
            </a:r>
            <a:r>
              <a:rPr lang="en-US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εξωτερικού </a:t>
            </a: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εμπορίου</a:t>
            </a:r>
            <a:endParaRPr lang="el-GR" altLang="el-GR" sz="2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140000"/>
              </a:lnSpc>
              <a:spcBef>
                <a:spcPts val="600"/>
              </a:spcBef>
              <a:buFontTx/>
              <a:buNone/>
              <a:defRPr/>
            </a:pPr>
            <a:r>
              <a:rPr lang="el-GR" altLang="el-GR" sz="1800" b="1" u="sng" dirty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</a:t>
            </a: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2019: 173,4 εκατ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.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ευρώ (3,3% μερίδιο εξαγωγών στην Περιφέρεια Κεντρικής Μακεδονίας)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Ετήσια μεταβολή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2018-19: +5,</a:t>
            </a:r>
            <a:r>
              <a:rPr lang="en-US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0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%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l-GR" altLang="el-GR" sz="1800" b="1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Εισαγωγές</a:t>
            </a:r>
            <a:endParaRPr lang="el-GR" altLang="el-GR" sz="1800" b="1" u="sng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2019: 110,5 εκατ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.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ευρώ (1,6% μερίδιο εισαγωγών)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Ετήσια μεταβολή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2018-19: -3,2%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1800" b="1" u="sng" dirty="0">
                <a:solidFill>
                  <a:schemeClr val="accent1"/>
                </a:solidFill>
                <a:latin typeface="Century Gothic" panose="020B0502020202020204" pitchFamily="34" charset="0"/>
              </a:rPr>
              <a:t>Εμπορικό Ισοζύγιο</a:t>
            </a:r>
            <a:r>
              <a:rPr lang="el-GR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(πλεόνασμα)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9: 62,9 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εκατ. ευρώ</a:t>
            </a:r>
            <a:endParaRPr lang="en-US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Ετήσια μεταβολή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2018-19: </a:t>
            </a:r>
            <a:r>
              <a:rPr lang="en-US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+23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,</a:t>
            </a:r>
            <a:r>
              <a:rPr lang="en-US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3%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l-GR" altLang="el-GR" sz="1800" b="1" u="sng" dirty="0">
                <a:solidFill>
                  <a:schemeClr val="accent1"/>
                </a:solidFill>
                <a:latin typeface="Century Gothic" panose="020B0502020202020204" pitchFamily="34" charset="0"/>
              </a:rPr>
              <a:t>Δείκτης επικάλυψης</a:t>
            </a:r>
            <a:r>
              <a:rPr lang="el-GR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(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εξαγωγές/εισαγωγές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)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2019: </a:t>
            </a:r>
            <a:r>
              <a:rPr lang="en-US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156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,</a:t>
            </a:r>
            <a:r>
              <a:rPr lang="en-US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9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%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pic>
        <p:nvPicPr>
          <p:cNvPr id="7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Πιερία</a:t>
            </a:r>
            <a:endParaRPr lang="el-GR" altLang="el-GR" sz="3000" b="1" kern="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730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8153400" y="6545263"/>
            <a:ext cx="2514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800">
              <a:latin typeface="Century Gothic" panose="020B0502020202020204" pitchFamily="34" charset="0"/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2682288" y="850889"/>
            <a:ext cx="74025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Εμπορευματικές συναλλαγές </a:t>
            </a:r>
            <a:endParaRPr lang="en-GB" altLang="el-GR" sz="2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852258"/>
              </p:ext>
            </p:extLst>
          </p:nvPr>
        </p:nvGraphicFramePr>
        <p:xfrm>
          <a:off x="2682288" y="1328096"/>
          <a:ext cx="7402511" cy="1800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476"/>
                <a:gridCol w="1080007"/>
                <a:gridCol w="1080007"/>
                <a:gridCol w="1080007"/>
                <a:gridCol w="1080007"/>
                <a:gridCol w="1080007"/>
              </a:tblGrid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1" u="none" strike="noStrike" dirty="0">
                          <a:effectLst/>
                          <a:latin typeface="Century Gothic" panose="020B0502020202020204" pitchFamily="34" charset="0"/>
                        </a:rPr>
                        <a:t>(ποσά σε εκατ. €) </a:t>
                      </a:r>
                      <a:endParaRPr lang="el-GR" sz="1200" b="0" i="1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2019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2018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2016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2015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>
                          <a:effectLst/>
                          <a:latin typeface="Century Gothic" panose="020B0502020202020204" pitchFamily="34" charset="0"/>
                        </a:rPr>
                        <a:t>Εξαγωγές 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173,4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165,1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150,0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143,4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142,4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>
                          <a:effectLst/>
                          <a:latin typeface="Century Gothic" panose="020B0502020202020204" pitchFamily="34" charset="0"/>
                        </a:rPr>
                        <a:t>Εισαγωγές 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110,5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114,1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114,5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101,2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102,5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>
                          <a:effectLst/>
                          <a:latin typeface="Century Gothic" panose="020B0502020202020204" pitchFamily="34" charset="0"/>
                        </a:rPr>
                        <a:t>Εμπορικό Ισοζύγιο </a:t>
                      </a:r>
                      <a:endParaRPr lang="el-GR" sz="1200" b="1" i="0" u="none" strike="noStrike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62,9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51,0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35,5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42,2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39,9</a:t>
                      </a:r>
                      <a:endParaRPr lang="el-G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>
                          <a:effectLst/>
                          <a:latin typeface="Century Gothic" panose="020B0502020202020204" pitchFamily="34" charset="0"/>
                        </a:rPr>
                        <a:t>Εξαγωγές/Εισαγωγές 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156,9%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144,7%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131,1%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141,7%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138,9%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sp>
        <p:nvSpPr>
          <p:cNvPr id="8" name="1 - Τίτλος"/>
          <p:cNvSpPr txBox="1">
            <a:spLocks/>
          </p:cNvSpPr>
          <p:nvPr/>
        </p:nvSpPr>
        <p:spPr bwMode="auto">
          <a:xfrm>
            <a:off x="0" y="13063"/>
            <a:ext cx="12192000" cy="100584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Πιερία</a:t>
            </a:r>
            <a:endParaRPr lang="el-GR" altLang="el-GR" sz="3000" b="1" kern="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14</a:t>
            </a:fld>
            <a:endParaRPr lang="el-GR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2932" y="3306854"/>
            <a:ext cx="6390965" cy="345272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945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10"/>
          <p:cNvSpPr txBox="1">
            <a:spLocks noChangeArrowheads="1"/>
          </p:cNvSpPr>
          <p:nvPr/>
        </p:nvSpPr>
        <p:spPr bwMode="auto">
          <a:xfrm>
            <a:off x="1524000" y="1270686"/>
            <a:ext cx="9144000" cy="38779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 ανά </a:t>
            </a: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κυριότερο κλάδο</a:t>
            </a:r>
            <a:r>
              <a:rPr lang="en-US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– top 5</a:t>
            </a:r>
            <a:endParaRPr lang="el-GR" altLang="el-GR" sz="2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466334" y="4479534"/>
            <a:ext cx="10033688" cy="176451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l-GR" altLang="el-GR" sz="1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Κυριότερα προϊόντα (μερίδιο κλάδου - 2019)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400" u="sng" dirty="0" smtClean="0">
                <a:solidFill>
                  <a:srgbClr val="223E4E"/>
                </a:solidFill>
                <a:latin typeface="Century Gothic" panose="020B0502020202020204" pitchFamily="34" charset="0"/>
              </a:rPr>
              <a:t>Τρόφιμα</a:t>
            </a:r>
            <a:r>
              <a:rPr lang="el-GR" altLang="el-GR" sz="1400" dirty="0" smtClean="0">
                <a:solidFill>
                  <a:srgbClr val="223E4E"/>
                </a:solidFill>
                <a:latin typeface="Century Gothic" panose="020B0502020202020204" pitchFamily="34" charset="0"/>
              </a:rPr>
              <a:t>: παρ/τα λαχανικών &amp; φρούτων (56,3%), καρποί &amp; φρούτα νωπά (22,2%), Ψάρια και μαλακόστρακα, μαλάκια (10,2%)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400" u="sng" dirty="0" smtClean="0">
                <a:solidFill>
                  <a:srgbClr val="223E4E"/>
                </a:solidFill>
                <a:latin typeface="Century Gothic" panose="020B0502020202020204" pitchFamily="34" charset="0"/>
              </a:rPr>
              <a:t>Άλλα:</a:t>
            </a:r>
            <a:r>
              <a:rPr lang="el-GR" altLang="el-GR" sz="1400" dirty="0" smtClean="0">
                <a:solidFill>
                  <a:srgbClr val="223E4E"/>
                </a:solidFill>
                <a:latin typeface="Century Gothic" panose="020B0502020202020204" pitchFamily="34" charset="0"/>
              </a:rPr>
              <a:t> παιχνίδια για παιδιά και ενήλικες(69,0%), έπιπλα (26,0%), όργανα και συσκευές φωτογραφίας (2,4%)</a:t>
            </a:r>
            <a:endParaRPr lang="el-GR" altLang="el-GR" sz="1400" u="sng" dirty="0" smtClean="0">
              <a:solidFill>
                <a:srgbClr val="223E4E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400" u="sng" dirty="0" smtClean="0">
                <a:solidFill>
                  <a:srgbClr val="223E4E"/>
                </a:solidFill>
                <a:latin typeface="Century Gothic" panose="020B0502020202020204" pitchFamily="34" charset="0"/>
              </a:rPr>
              <a:t>Ποτά &amp; Καπνά </a:t>
            </a:r>
            <a:r>
              <a:rPr lang="el-GR" altLang="el-GR" sz="1400" dirty="0" smtClean="0">
                <a:solidFill>
                  <a:srgbClr val="223E4E"/>
                </a:solidFill>
                <a:latin typeface="Century Gothic" panose="020B0502020202020204" pitchFamily="34" charset="0"/>
              </a:rPr>
              <a:t>: καπνά και υποκατάστατα καπνού (99,3%), ποτά, αλκοολούχα  υγρά και ξύδι (0,7%)</a:t>
            </a:r>
            <a:endParaRPr lang="el-GR" altLang="el-GR" sz="1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sp>
        <p:nvSpPr>
          <p:cNvPr id="8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Πιερία</a:t>
            </a:r>
            <a:endParaRPr lang="el-GR" altLang="el-GR" sz="3000" b="1" kern="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15" descr="iees_logo_g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15</a:t>
            </a:fld>
            <a:endParaRPr lang="el-GR"/>
          </a:p>
        </p:txBody>
      </p:sp>
      <p:graphicFrame>
        <p:nvGraphicFramePr>
          <p:cNvPr id="12" name="2 - Γράφημα"/>
          <p:cNvGraphicFramePr>
            <a:graphicFrameLocks/>
          </p:cNvGraphicFramePr>
          <p:nvPr/>
        </p:nvGraphicFramePr>
        <p:xfrm>
          <a:off x="1606732" y="1714844"/>
          <a:ext cx="4650377" cy="2765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3 - Γράφημα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9707268"/>
              </p:ext>
            </p:extLst>
          </p:nvPr>
        </p:nvGraphicFramePr>
        <p:xfrm>
          <a:off x="6400800" y="1711233"/>
          <a:ext cx="4702628" cy="276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79520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10"/>
          <p:cNvSpPr txBox="1">
            <a:spLocks noChangeArrowheads="1"/>
          </p:cNvSpPr>
          <p:nvPr/>
        </p:nvSpPr>
        <p:spPr bwMode="auto">
          <a:xfrm>
            <a:off x="1935892" y="1505413"/>
            <a:ext cx="9669206" cy="3877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Διαχρονική πορεία </a:t>
            </a: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εξαγωγών ανά </a:t>
            </a: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κυριότερο κλάδο</a:t>
            </a: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sp>
        <p:nvSpPr>
          <p:cNvPr id="6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Πιερία</a:t>
            </a:r>
            <a:endParaRPr lang="el-GR" altLang="el-GR" sz="3000" b="1" kern="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16</a:t>
            </a:fld>
            <a:endParaRPr lang="el-GR"/>
          </a:p>
        </p:txBody>
      </p:sp>
      <p:graphicFrame>
        <p:nvGraphicFramePr>
          <p:cNvPr id="11" name="4 - Γράφημα"/>
          <p:cNvGraphicFramePr>
            <a:graphicFrameLocks/>
          </p:cNvGraphicFramePr>
          <p:nvPr/>
        </p:nvGraphicFramePr>
        <p:xfrm>
          <a:off x="1985553" y="1946365"/>
          <a:ext cx="8621485" cy="4323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8852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936800" y="1504800"/>
            <a:ext cx="9342000" cy="3877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 ανά </a:t>
            </a: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κυριότερο προορισμό – </a:t>
            </a:r>
            <a:r>
              <a:rPr lang="en-US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top 10</a:t>
            </a:r>
            <a:endParaRPr lang="el-GR" altLang="el-GR" sz="2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sp>
        <p:nvSpPr>
          <p:cNvPr id="7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Πιερία</a:t>
            </a:r>
            <a:endParaRPr lang="el-GR" altLang="el-GR" sz="3000" b="1" kern="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Ορθογώνιο 10"/>
          <p:cNvSpPr/>
          <p:nvPr/>
        </p:nvSpPr>
        <p:spPr bwMode="auto">
          <a:xfrm>
            <a:off x="9613670" y="5175285"/>
            <a:ext cx="892175" cy="300038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l-GR" sz="14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Μερίδιο </a:t>
            </a:r>
            <a:r>
              <a:rPr lang="el-GR" sz="1400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2018</a:t>
            </a:r>
            <a:endParaRPr lang="el-GR" sz="14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17</a:t>
            </a:fld>
            <a:endParaRPr lang="el-GR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9488" y="1925555"/>
            <a:ext cx="8446812" cy="482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3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3566407"/>
            <a:ext cx="12192000" cy="647700"/>
          </a:xfrm>
        </p:spPr>
        <p:txBody>
          <a:bodyPr>
            <a:noAutofit/>
          </a:bodyPr>
          <a:lstStyle/>
          <a:p>
            <a:pPr algn="ctr">
              <a:lnSpc>
                <a:spcPct val="13500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/>
            </a:pPr>
            <a:r>
              <a:rPr lang="el-GR" sz="2000" dirty="0">
                <a:solidFill>
                  <a:schemeClr val="accent1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Πλατεία Μοριχόβου 1 – 546 25 </a:t>
            </a:r>
            <a:r>
              <a:rPr lang="el-GR" sz="2000" dirty="0" smtClean="0">
                <a:solidFill>
                  <a:schemeClr val="accent1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Θεσσαλονίκη</a:t>
            </a:r>
            <a:endParaRPr lang="el-GR" altLang="el-GR" sz="2000" dirty="0" smtClean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3500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/>
            </a:pPr>
            <a:r>
              <a:rPr lang="el-GR" altLang="el-GR" sz="2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Τηλ.</a:t>
            </a:r>
            <a:r>
              <a:rPr lang="en-GB" altLang="el-GR" sz="2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 </a:t>
            </a:r>
            <a:r>
              <a:rPr lang="en-GB" altLang="el-GR" sz="2000" dirty="0">
                <a:solidFill>
                  <a:schemeClr val="accent1"/>
                </a:solidFill>
                <a:latin typeface="Century Gothic" panose="020B0502020202020204" pitchFamily="34" charset="0"/>
              </a:rPr>
              <a:t>+</a:t>
            </a:r>
            <a:r>
              <a:rPr lang="en-GB" altLang="el-GR" sz="2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30</a:t>
            </a:r>
            <a:r>
              <a:rPr lang="el-GR" altLang="el-GR" sz="2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n-GB" altLang="el-GR" sz="2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2310</a:t>
            </a:r>
            <a:r>
              <a:rPr lang="el-GR" altLang="el-GR" sz="2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n-GB" altLang="el-GR" sz="2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535333</a:t>
            </a:r>
            <a:endParaRPr lang="el-GR" altLang="el-GR" sz="2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3500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/>
            </a:pPr>
            <a:r>
              <a:rPr lang="en-GB" altLang="el-GR" sz="2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info@seve.gr</a:t>
            </a:r>
            <a:endParaRPr lang="en-GB" altLang="el-GR" sz="2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3500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/>
            </a:pPr>
            <a:r>
              <a:rPr lang="en-GB" altLang="el-GR" sz="2000" dirty="0">
                <a:solidFill>
                  <a:schemeClr val="accent1"/>
                </a:solidFill>
                <a:latin typeface="Century Gothic" panose="020B0502020202020204" pitchFamily="34" charset="0"/>
              </a:rPr>
              <a:t>www.seve.gr</a:t>
            </a:r>
          </a:p>
          <a:p>
            <a:pPr algn="ctr">
              <a:lnSpc>
                <a:spcPct val="135000"/>
              </a:lnSpc>
              <a:spcBef>
                <a:spcPts val="0"/>
              </a:spcBef>
              <a:buFontTx/>
              <a:buNone/>
              <a:defRPr/>
            </a:pPr>
            <a:endParaRPr lang="el-GR" sz="2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7764" name="5 - Ορθογώνιο"/>
          <p:cNvSpPr>
            <a:spLocks noChangeArrowheads="1"/>
          </p:cNvSpPr>
          <p:nvPr/>
        </p:nvSpPr>
        <p:spPr bwMode="auto">
          <a:xfrm>
            <a:off x="0" y="2276476"/>
            <a:ext cx="12192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ΙΕΕΣ - </a:t>
            </a:r>
            <a:r>
              <a:rPr lang="el-GR" altLang="el-GR" sz="2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Ι</a:t>
            </a:r>
            <a:r>
              <a:rPr lang="el-GR" altLang="el-GR" sz="28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νστιτούτο </a:t>
            </a:r>
            <a:r>
              <a:rPr lang="el-GR" altLang="el-GR" sz="2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Εξαγωγικών Ερευνών και Σπουδών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ΣΕΒΕ - Σύνδεσμος Εξαγωγέων</a:t>
            </a:r>
            <a:endParaRPr lang="en-US" altLang="el-GR" sz="28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956" y="686771"/>
            <a:ext cx="2414532" cy="87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Εικόνα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423708"/>
            <a:ext cx="3420708" cy="1397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t>18</a:t>
            </a:fld>
            <a:endParaRPr lang="el-GR"/>
          </a:p>
        </p:txBody>
      </p:sp>
      <p:pic>
        <p:nvPicPr>
          <p:cNvPr id="8" name="Picture 7" descr="th?id=HN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354" y="5977907"/>
            <a:ext cx="648000" cy="540000"/>
          </a:xfrm>
          <a:prstGeom prst="rect">
            <a:avLst/>
          </a:prstGeom>
          <a:noFill/>
        </p:spPr>
      </p:pic>
      <p:pic>
        <p:nvPicPr>
          <p:cNvPr id="9" name="Εικόνα 8" descr="th?id=HN">
            <a:hlinkClick r:id="rId7"/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9905" y="5977907"/>
            <a:ext cx="504000" cy="504000"/>
          </a:xfrm>
          <a:prstGeom prst="rect">
            <a:avLst/>
          </a:prstGeom>
          <a:noFill/>
        </p:spPr>
      </p:pic>
      <p:pic>
        <p:nvPicPr>
          <p:cNvPr id="10" name="Εικόνα 9">
            <a:hlinkClick r:id="rId9"/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456" y="5989632"/>
            <a:ext cx="504000" cy="504000"/>
          </a:xfrm>
          <a:prstGeom prst="rect">
            <a:avLst/>
          </a:prstGeom>
          <a:noFill/>
        </p:spPr>
      </p:pic>
      <p:pic>
        <p:nvPicPr>
          <p:cNvPr id="11" name="Εικόνα 10" descr="th?id=HN">
            <a:hlinkClick r:id="rId11"/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007" y="5989632"/>
            <a:ext cx="504000" cy="50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60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34" y="665921"/>
            <a:ext cx="1465261" cy="598634"/>
          </a:xfrm>
        </p:spPr>
      </p:pic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0" y="410978"/>
            <a:ext cx="12192000" cy="673235"/>
          </a:xfrm>
        </p:spPr>
        <p:txBody>
          <a:bodyPr>
            <a:noAutofit/>
          </a:bodyPr>
          <a:lstStyle/>
          <a:p>
            <a:pPr algn="ctr"/>
            <a:r>
              <a:rPr lang="el-GR" sz="3200" b="1" dirty="0" smtClean="0">
                <a:solidFill>
                  <a:schemeClr val="accent1"/>
                </a:solidFill>
              </a:rPr>
              <a:t>Εμπορευματικές Συναλλαγές Ελλάδας</a:t>
            </a:r>
            <a:endParaRPr lang="el-GR" sz="3200" b="1" dirty="0">
              <a:solidFill>
                <a:schemeClr val="accent1"/>
              </a:solidFill>
            </a:endParaRPr>
          </a:p>
        </p:txBody>
      </p:sp>
      <p:pic>
        <p:nvPicPr>
          <p:cNvPr id="15" name="Εικόνα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897" y="6433750"/>
            <a:ext cx="1209799" cy="424249"/>
          </a:xfrm>
          <a:prstGeom prst="rect">
            <a:avLst/>
          </a:prstGeom>
        </p:spPr>
      </p:pic>
      <p:sp>
        <p:nvSpPr>
          <p:cNvPr id="17" name="Ορθογώνιο 16"/>
          <p:cNvSpPr/>
          <p:nvPr/>
        </p:nvSpPr>
        <p:spPr>
          <a:xfrm>
            <a:off x="2480553" y="1169233"/>
            <a:ext cx="87875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/>
              <a:t>Διάστημα:</a:t>
            </a:r>
            <a:r>
              <a:rPr lang="el-GR" sz="1600" dirty="0" smtClean="0"/>
              <a:t> 2018-2019</a:t>
            </a:r>
            <a:endParaRPr lang="el-GR" sz="1600" dirty="0"/>
          </a:p>
        </p:txBody>
      </p:sp>
      <p:graphicFrame>
        <p:nvGraphicFramePr>
          <p:cNvPr id="8" name="Γράφημα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6214338"/>
              </p:ext>
            </p:extLst>
          </p:nvPr>
        </p:nvGraphicFramePr>
        <p:xfrm>
          <a:off x="2480553" y="1538564"/>
          <a:ext cx="8426344" cy="4448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2100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2 - Γράφημα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6829538"/>
              </p:ext>
            </p:extLst>
          </p:nvPr>
        </p:nvGraphicFramePr>
        <p:xfrm>
          <a:off x="2424005" y="1417607"/>
          <a:ext cx="8903022" cy="4942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1 - Τίτλος"/>
          <p:cNvSpPr txBox="1">
            <a:spLocks/>
          </p:cNvSpPr>
          <p:nvPr/>
        </p:nvSpPr>
        <p:spPr bwMode="auto">
          <a:xfrm>
            <a:off x="0" y="608467"/>
            <a:ext cx="12192000" cy="72072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Ελληνικές εξαγωγές ανά περιφέρεια</a:t>
            </a:r>
          </a:p>
          <a:p>
            <a:pPr eaLnBrk="1" hangingPunct="1">
              <a:defRPr/>
            </a:pPr>
            <a:r>
              <a:rPr lang="el-GR" altLang="el-GR" sz="1800" i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σε αξία (εκατ. ευρώ)</a:t>
            </a: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375171"/>
            <a:ext cx="1731914" cy="707575"/>
          </a:xfrm>
          <a:prstGeom prst="rect">
            <a:avLst/>
          </a:prstGeom>
        </p:spPr>
      </p:pic>
      <p:pic>
        <p:nvPicPr>
          <p:cNvPr id="6" name="Picture 15" descr="iees_logo_g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Ορθογώνιο 10"/>
          <p:cNvSpPr/>
          <p:nvPr/>
        </p:nvSpPr>
        <p:spPr>
          <a:xfrm>
            <a:off x="10045916" y="1974715"/>
            <a:ext cx="819880" cy="38338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l-GR" sz="2000" i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2019</a:t>
            </a:r>
            <a:endParaRPr lang="el-GR" sz="2000" i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 rot="19105387">
            <a:off x="2215784" y="5169522"/>
            <a:ext cx="1679028" cy="357903"/>
          </a:xfrm>
          <a:prstGeom prst="rect">
            <a:avLst/>
          </a:prstGeom>
          <a:noFill/>
          <a:ln w="28575" cmpd="tri">
            <a:solidFill>
              <a:srgbClr val="FFC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110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34" y="665921"/>
            <a:ext cx="1465261" cy="598634"/>
          </a:xfrm>
        </p:spPr>
      </p:pic>
      <p:pic>
        <p:nvPicPr>
          <p:cNvPr id="15" name="Εικόνα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897" y="6433750"/>
            <a:ext cx="1209799" cy="424249"/>
          </a:xfrm>
          <a:prstGeom prst="rect">
            <a:avLst/>
          </a:prstGeom>
        </p:spPr>
      </p:pic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567525"/>
              </p:ext>
            </p:extLst>
          </p:nvPr>
        </p:nvGraphicFramePr>
        <p:xfrm>
          <a:off x="2480552" y="1510691"/>
          <a:ext cx="8366805" cy="4305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0287"/>
                <a:gridCol w="839010"/>
                <a:gridCol w="839010"/>
                <a:gridCol w="1239502"/>
                <a:gridCol w="1449498"/>
                <a:gridCol w="1449498"/>
              </a:tblGrid>
              <a:tr h="512873">
                <a:tc>
                  <a:txBody>
                    <a:bodyPr/>
                    <a:lstStyle/>
                    <a:p>
                      <a:endParaRPr lang="el-GR" sz="14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2018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2019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Διαφορά</a:t>
                      </a:r>
                      <a:r>
                        <a:rPr lang="en-US" sz="1400">
                          <a:effectLst/>
                        </a:rPr>
                        <a:t> 19/18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Ετήσια Τάση 19/18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effectLst/>
                        </a:rPr>
                        <a:t>Μερίδιο 19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Αττική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16.839,4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17.825,0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985,6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5,9%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53,4%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Κεντρική Μακεδονία</a:t>
                      </a:r>
                      <a:endParaRPr lang="el-GR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4.881,4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5.251,0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369,6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7,6%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15,7%</a:t>
                      </a:r>
                      <a:endParaRPr lang="el-GR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Πελοπόννησος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5.243,6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4.518,3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-725,2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-13,8%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13,5%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Θεσσαλία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1.353,9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1.416,9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63,0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4,7%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4,2%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Στερεά Ελλάδα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1.440,2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1.217,1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-223,1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-15,5%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3,6%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48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Ανατολική Μακεδονία &amp; Θράκη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901,2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868,6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-32,5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-3,6%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2,6%</a:t>
                      </a:r>
                      <a:endParaRPr lang="el-GR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Κρήτη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679,8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633,2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-46,7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-6,9%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1,9%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Δυτική Ελλάδα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564,7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549,5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-15,2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-2,7%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1,6%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Ήπειρος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306,9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324,9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18,1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5,9%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1,0%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Δυτική Μακεδονία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346,9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309,4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-37,5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-10,8%</a:t>
                      </a:r>
                      <a:endParaRPr lang="el-G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0,9%</a:t>
                      </a:r>
                      <a:endParaRPr lang="el-GR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Νότιο Αιγαίο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221,4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211,4</a:t>
                      </a:r>
                      <a:endParaRPr lang="el-GR" sz="14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-10,0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-4,5%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0,6%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Βόρειο Αιγαίο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193,3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186,3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-7,1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-3,7%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0,6%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0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Ιόνιο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115,9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95,7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-20,2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-17,4%</a:t>
                      </a:r>
                      <a:endParaRPr lang="el-GR" sz="14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0,3%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Ορθογώνιο 7"/>
          <p:cNvSpPr/>
          <p:nvPr/>
        </p:nvSpPr>
        <p:spPr>
          <a:xfrm>
            <a:off x="2464078" y="5795081"/>
            <a:ext cx="83271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b="1" dirty="0">
                <a:solidFill>
                  <a:srgbClr val="000000"/>
                </a:solidFill>
              </a:rPr>
              <a:t>Πηγή:</a:t>
            </a:r>
            <a:r>
              <a:rPr lang="el-GR" sz="1200" dirty="0">
                <a:solidFill>
                  <a:srgbClr val="000000"/>
                </a:solidFill>
              </a:rPr>
              <a:t> </a:t>
            </a:r>
            <a:r>
              <a:rPr lang="el-GR" sz="1200" dirty="0" smtClean="0">
                <a:solidFill>
                  <a:srgbClr val="000000"/>
                </a:solidFill>
              </a:rPr>
              <a:t>Μελέτη Χαρτογράφησης Ελληνικών Εξαγωγών ανά Περιφέρεια, ΙΕΕΣ-ΣΕΒΕ</a:t>
            </a:r>
            <a:endParaRPr lang="el-GR" sz="1200" b="1" dirty="0">
              <a:solidFill>
                <a:srgbClr val="000000"/>
              </a:solidFill>
            </a:endParaRPr>
          </a:p>
        </p:txBody>
      </p:sp>
      <p:sp>
        <p:nvSpPr>
          <p:cNvPr id="10" name="Τίτλος 1"/>
          <p:cNvSpPr txBox="1">
            <a:spLocks/>
          </p:cNvSpPr>
          <p:nvPr/>
        </p:nvSpPr>
        <p:spPr>
          <a:xfrm>
            <a:off x="152400" y="563378"/>
            <a:ext cx="12192000" cy="6732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3200" b="1" dirty="0" smtClean="0">
                <a:solidFill>
                  <a:schemeClr val="accent1"/>
                </a:solidFill>
              </a:rPr>
              <a:t>Εξαγωγές Ελλάδας ανά Περιφέρεια</a:t>
            </a:r>
            <a:endParaRPr lang="el-GR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7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573" y="-13919"/>
            <a:ext cx="5980814" cy="6858000"/>
          </a:xfrm>
          <a:prstGeom prst="rect">
            <a:avLst/>
          </a:prstGeom>
        </p:spPr>
      </p:pic>
      <p:sp>
        <p:nvSpPr>
          <p:cNvPr id="9" name="1 - Τίτλος"/>
          <p:cNvSpPr txBox="1">
            <a:spLocks/>
          </p:cNvSpPr>
          <p:nvPr/>
        </p:nvSpPr>
        <p:spPr bwMode="auto">
          <a:xfrm>
            <a:off x="117230" y="3682128"/>
            <a:ext cx="4371584" cy="499181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Περιφέρεια </a:t>
            </a:r>
          </a:p>
          <a:p>
            <a:pPr algn="l">
              <a:lnSpc>
                <a:spcPct val="150000"/>
              </a:lnSpc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Κεντρικής Μακεδονίας</a:t>
            </a:r>
          </a:p>
          <a:p>
            <a:pPr algn="l">
              <a:lnSpc>
                <a:spcPct val="150000"/>
              </a:lnSpc>
              <a:defRPr/>
            </a:pPr>
            <a:r>
              <a:rPr lang="el-GR" altLang="el-GR" sz="1800" u="sng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Περιφερειακές Ενότητες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l-GR" altLang="el-GR" sz="1800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Θεσσαλονίκη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l-GR" altLang="el-GR" sz="1800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Ημαθία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l-GR" altLang="el-GR" sz="1800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Κιλκίς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l-GR" altLang="el-GR" sz="1800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Πέλλα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l-GR" altLang="el-GR" sz="1800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Χαλκιδική 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l-GR" altLang="el-GR" sz="1800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Πιερία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l-GR" altLang="el-GR" sz="1800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Σέρρες</a:t>
            </a:r>
            <a:endParaRPr lang="el-GR" altLang="el-GR" sz="1800" kern="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458" name="Text Box 133"/>
          <p:cNvSpPr txBox="1">
            <a:spLocks noChangeArrowheads="1"/>
          </p:cNvSpPr>
          <p:nvPr/>
        </p:nvSpPr>
        <p:spPr bwMode="auto">
          <a:xfrm>
            <a:off x="8001000" y="6613526"/>
            <a:ext cx="2438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1000" i="1"/>
          </a:p>
        </p:txBody>
      </p:sp>
      <p:sp>
        <p:nvSpPr>
          <p:cNvPr id="19459" name="Text Box 134"/>
          <p:cNvSpPr txBox="1">
            <a:spLocks noChangeArrowheads="1"/>
          </p:cNvSpPr>
          <p:nvPr/>
        </p:nvSpPr>
        <p:spPr bwMode="auto">
          <a:xfrm>
            <a:off x="8153400" y="6545263"/>
            <a:ext cx="2514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800"/>
          </a:p>
        </p:txBody>
      </p:sp>
      <p:pic>
        <p:nvPicPr>
          <p:cNvPr id="8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05" y="384356"/>
            <a:ext cx="2414532" cy="87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Εικόνα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63" y="121293"/>
            <a:ext cx="3420708" cy="1397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Δεξιό βέλος 3"/>
          <p:cNvSpPr/>
          <p:nvPr/>
        </p:nvSpPr>
        <p:spPr>
          <a:xfrm>
            <a:off x="6015698" y="384355"/>
            <a:ext cx="1997945" cy="1807699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oli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230" b="97397" l="5628" r="935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5628" y="997339"/>
            <a:ext cx="218622" cy="290865"/>
          </a:xfrm>
          <a:prstGeom prst="rect">
            <a:avLst/>
          </a:prstGeom>
        </p:spPr>
      </p:pic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017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33"/>
          <p:cNvSpPr txBox="1">
            <a:spLocks noChangeArrowheads="1"/>
          </p:cNvSpPr>
          <p:nvPr/>
        </p:nvSpPr>
        <p:spPr bwMode="auto">
          <a:xfrm>
            <a:off x="8001000" y="6613526"/>
            <a:ext cx="2438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1000" i="1"/>
          </a:p>
        </p:txBody>
      </p:sp>
      <p:sp>
        <p:nvSpPr>
          <p:cNvPr id="19459" name="Text Box 134"/>
          <p:cNvSpPr txBox="1">
            <a:spLocks noChangeArrowheads="1"/>
          </p:cNvSpPr>
          <p:nvPr/>
        </p:nvSpPr>
        <p:spPr bwMode="auto">
          <a:xfrm>
            <a:off x="8153400" y="6545263"/>
            <a:ext cx="2514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800"/>
          </a:p>
        </p:txBody>
      </p:sp>
      <p:sp>
        <p:nvSpPr>
          <p:cNvPr id="18436" name="Text Box 139"/>
          <p:cNvSpPr txBox="1">
            <a:spLocks noChangeArrowheads="1"/>
          </p:cNvSpPr>
          <p:nvPr/>
        </p:nvSpPr>
        <p:spPr bwMode="auto">
          <a:xfrm>
            <a:off x="2520000" y="822588"/>
            <a:ext cx="8148000" cy="586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Βασικά σημεία</a:t>
            </a:r>
            <a:r>
              <a:rPr lang="en-US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εξωτερικού </a:t>
            </a: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εμπορίου περιφέρειας</a:t>
            </a:r>
            <a:endParaRPr lang="el-GR" altLang="el-GR" sz="2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140000"/>
              </a:lnSpc>
              <a:spcBef>
                <a:spcPts val="600"/>
              </a:spcBef>
              <a:buFontTx/>
              <a:buNone/>
              <a:defRPr/>
            </a:pPr>
            <a:r>
              <a:rPr lang="el-GR" altLang="el-GR" sz="1800" b="1" u="sng" dirty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</a:t>
            </a: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2019: 5.250,9 εκατ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.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ευρώ (15,7% μερίδιο εξαγωγών)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Ετήσια μεταβολή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2018-19: +7,6%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Εξαγωγική επίδοση (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 αγαθών 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% ΑΕΠ)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2017: 18,8% 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l-GR" altLang="el-GR" sz="1800" b="1" u="sng" dirty="0">
                <a:solidFill>
                  <a:schemeClr val="accent1"/>
                </a:solidFill>
                <a:latin typeface="Century Gothic" panose="020B0502020202020204" pitchFamily="34" charset="0"/>
              </a:rPr>
              <a:t>Εισαγωγές</a:t>
            </a: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2019: 6.851,3 εκατ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.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ευρώ (24,3% μερίδιο εισαγωγών)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Ετήσια μεταβολή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2018-19: +6,7%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1800" b="1" u="sng" dirty="0">
                <a:solidFill>
                  <a:schemeClr val="accent1"/>
                </a:solidFill>
                <a:latin typeface="Century Gothic" panose="020B0502020202020204" pitchFamily="34" charset="0"/>
              </a:rPr>
              <a:t>Εμπορικό Ισοζύγιο</a:t>
            </a:r>
            <a:r>
              <a:rPr lang="el-GR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(έλλειμμα)</a:t>
            </a: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9: -1.600,4 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εκατ. ευρώ</a:t>
            </a:r>
            <a:endParaRPr lang="en-US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Ετήσια μεταβολή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2018-19: +17,9</a:t>
            </a:r>
            <a:r>
              <a:rPr lang="en-US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%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l-GR" altLang="el-GR" sz="1800" b="1" u="sng" dirty="0">
                <a:solidFill>
                  <a:schemeClr val="accent1"/>
                </a:solidFill>
                <a:latin typeface="Century Gothic" panose="020B0502020202020204" pitchFamily="34" charset="0"/>
              </a:rPr>
              <a:t>Δείκτης επικάλυψης</a:t>
            </a:r>
            <a:r>
              <a:rPr lang="el-GR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(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εξαγωγές/εισαγωγές</a:t>
            </a:r>
            <a:r>
              <a:rPr lang="el-GR" altLang="el-GR" sz="1800" dirty="0">
                <a:solidFill>
                  <a:schemeClr val="accent1"/>
                </a:solidFill>
                <a:latin typeface="Century Gothic" panose="020B0502020202020204" pitchFamily="34" charset="0"/>
              </a:rPr>
              <a:t>) </a:t>
            </a:r>
            <a:r>
              <a:rPr lang="el-GR" altLang="el-GR" sz="18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2019: 76,6%</a:t>
            </a:r>
            <a:endParaRPr lang="el-GR" altLang="el-GR" sz="1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pic>
        <p:nvPicPr>
          <p:cNvPr id="7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Κεντρική Μακεδονία</a:t>
            </a:r>
            <a:endParaRPr lang="el-GR" altLang="el-GR" sz="3000" b="1" kern="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746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8153400" y="6545263"/>
            <a:ext cx="2514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800">
              <a:latin typeface="Century Gothic" panose="020B0502020202020204" pitchFamily="34" charset="0"/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2682288" y="850889"/>
            <a:ext cx="74025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Εμπορευματικές συναλλαγές περιφέρειας</a:t>
            </a:r>
            <a:endParaRPr lang="en-GB" altLang="el-GR" sz="2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715208"/>
              </p:ext>
            </p:extLst>
          </p:nvPr>
        </p:nvGraphicFramePr>
        <p:xfrm>
          <a:off x="2682288" y="1328096"/>
          <a:ext cx="7402511" cy="1800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476"/>
                <a:gridCol w="1080007"/>
                <a:gridCol w="1080007"/>
                <a:gridCol w="1080007"/>
                <a:gridCol w="1080007"/>
                <a:gridCol w="1080007"/>
              </a:tblGrid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1" u="none" strike="noStrike" dirty="0">
                          <a:effectLst/>
                          <a:latin typeface="Century Gothic" panose="020B0502020202020204" pitchFamily="34" charset="0"/>
                        </a:rPr>
                        <a:t>(ποσά σε εκατ. €) </a:t>
                      </a:r>
                      <a:endParaRPr lang="el-GR" sz="1200" b="0" i="1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2019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2018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2016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 smtClean="0">
                          <a:effectLst/>
                          <a:latin typeface="Century Gothic" panose="020B0502020202020204" pitchFamily="34" charset="0"/>
                        </a:rPr>
                        <a:t>2015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>
                          <a:effectLst/>
                          <a:latin typeface="Century Gothic" panose="020B0502020202020204" pitchFamily="34" charset="0"/>
                        </a:rPr>
                        <a:t>Εξαγωγές 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881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651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232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071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>
                          <a:effectLst/>
                          <a:latin typeface="Century Gothic" panose="020B0502020202020204" pitchFamily="34" charset="0"/>
                        </a:rPr>
                        <a:t>Εισαγωγές </a:t>
                      </a:r>
                      <a:endParaRPr lang="el-GR" sz="1200" b="1" i="0" u="none" strike="noStrike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85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6.424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755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285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5.3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>
                          <a:effectLst/>
                          <a:latin typeface="Century Gothic" panose="020B0502020202020204" pitchFamily="34" charset="0"/>
                        </a:rPr>
                        <a:t>Εμπορικό Ισοζύγιο </a:t>
                      </a:r>
                      <a:endParaRPr lang="el-GR" sz="1200" b="1" i="0" u="none" strike="noStrike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600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542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104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052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,1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240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,7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360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u="none" strike="noStrike" dirty="0">
                          <a:effectLst/>
                          <a:latin typeface="Century Gothic" panose="020B0502020202020204" pitchFamily="34" charset="0"/>
                        </a:rPr>
                        <a:t>Εξαγωγές/Εισαγωγές </a:t>
                      </a:r>
                      <a:endParaRPr lang="el-GR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76,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76,0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80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76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</a:tbl>
          </a:graphicData>
        </a:graphic>
      </p:graphicFrame>
      <p:pic>
        <p:nvPicPr>
          <p:cNvPr id="11" name="Εικόνα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sp>
        <p:nvSpPr>
          <p:cNvPr id="8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>
                <a:solidFill>
                  <a:schemeClr val="accent1"/>
                </a:solidFill>
                <a:latin typeface="Century Gothic" panose="020B0502020202020204" pitchFamily="34" charset="0"/>
              </a:rPr>
              <a:t>Κεντρική </a:t>
            </a: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Μακεδονία</a:t>
            </a:r>
            <a:endParaRPr lang="el-GR" altLang="el-GR" sz="3000" b="1" kern="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7</a:t>
            </a:fld>
            <a:endParaRPr lang="el-GR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0823" y="3235282"/>
            <a:ext cx="6685439" cy="352429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02774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10"/>
          <p:cNvSpPr txBox="1">
            <a:spLocks noChangeArrowheads="1"/>
          </p:cNvSpPr>
          <p:nvPr/>
        </p:nvSpPr>
        <p:spPr bwMode="auto">
          <a:xfrm>
            <a:off x="1524000" y="1270686"/>
            <a:ext cx="9144000" cy="38779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Εξαγωγές </a:t>
            </a: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περιφέρειας ανά </a:t>
            </a: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κυριότερο κλάδο</a:t>
            </a:r>
            <a:r>
              <a:rPr lang="en-US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– top 5</a:t>
            </a:r>
            <a:endParaRPr lang="el-GR" altLang="el-GR" sz="2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466334" y="4479534"/>
            <a:ext cx="10033688" cy="203132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indent="-28575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l-GR" altLang="el-GR" sz="1400" b="1" dirty="0" smtClean="0">
                <a:solidFill>
                  <a:srgbClr val="223E4E"/>
                </a:solidFill>
                <a:latin typeface="Century Gothic" panose="020B0502020202020204" pitchFamily="34" charset="0"/>
              </a:rPr>
              <a:t>Κυριότερα προϊόντα (μερίδιο κλάδου - 2019</a:t>
            </a:r>
            <a:endParaRPr lang="el-GR" altLang="el-GR" sz="1400" u="sng" dirty="0" smtClean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400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Τρόφιμα</a:t>
            </a:r>
            <a:r>
              <a:rPr lang="el-GR" altLang="el-GR" sz="14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 παρ/τα λαχανικών &amp; φρούτων (31,3%), καρποί &amp; φρούτα νωπά (24,3%), γαλακτοκομικά (12,0%)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400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Κλωστοϋφαντουργία &amp; Ένδυση:</a:t>
            </a:r>
            <a:r>
              <a:rPr lang="el-GR" altLang="el-GR" sz="14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ενδύματα &amp; συμπληρώματα (41,4%), βαμβάκι (26,6%), υφάσματα πλεκτά (9,7%)</a:t>
            </a:r>
            <a:endParaRPr lang="el-GR" altLang="el-GR" sz="1400" u="sng" dirty="0" smtClean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400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Χημικά &amp; Πλαστικά</a:t>
            </a:r>
            <a:r>
              <a:rPr lang="el-GR" altLang="el-GR" sz="14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 πλαστικές ύλες (41,3%), φαρμακευτικά προϊόντα (29,6%), </a:t>
            </a:r>
            <a:r>
              <a:rPr lang="el-GR" altLang="el-GR" sz="1400" dirty="0" err="1" smtClean="0">
                <a:solidFill>
                  <a:schemeClr val="accent1"/>
                </a:solidFill>
                <a:latin typeface="Century Gothic" panose="020B0502020202020204" pitchFamily="34" charset="0"/>
              </a:rPr>
              <a:t>δεψικά</a:t>
            </a:r>
            <a:r>
              <a:rPr lang="el-GR" altLang="el-GR" sz="14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&amp; βαφικά (9,2%)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l-GR" altLang="el-GR" sz="1400" u="sng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Μέταλλα</a:t>
            </a:r>
            <a:r>
              <a:rPr lang="el-GR" altLang="el-GR" sz="14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: αργίλιο (39,4%), χυτοσίδηρος, σίδηρος, χάλυβας (25,0%), </a:t>
            </a:r>
            <a:r>
              <a:rPr lang="el-GR" altLang="el-GR" sz="1400" dirty="0" err="1" smtClean="0">
                <a:solidFill>
                  <a:schemeClr val="accent1"/>
                </a:solidFill>
                <a:latin typeface="Century Gothic" panose="020B0502020202020204" pitchFamily="34" charset="0"/>
              </a:rPr>
              <a:t>τεχν</a:t>
            </a:r>
            <a:r>
              <a:rPr lang="el-GR" altLang="el-GR" sz="14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/τα από χυτοσίδηρο (14,4%)</a:t>
            </a:r>
            <a:endParaRPr lang="el-GR" altLang="el-GR" sz="1400" dirty="0" smtClean="0">
              <a:solidFill>
                <a:srgbClr val="223E4E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el-GR" altLang="el-GR" sz="1400" dirty="0" smtClean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sp>
        <p:nvSpPr>
          <p:cNvPr id="8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>
                <a:solidFill>
                  <a:schemeClr val="accent1"/>
                </a:solidFill>
                <a:latin typeface="Century Gothic" panose="020B0502020202020204" pitchFamily="34" charset="0"/>
              </a:rPr>
              <a:t>Κεντρική </a:t>
            </a:r>
            <a:r>
              <a:rPr lang="el-GR" altLang="el-GR" sz="3000" b="1" kern="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Μακεδονία</a:t>
            </a:r>
            <a:endParaRPr lang="el-GR" altLang="el-GR" sz="3000" b="1" kern="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15" descr="iees_logo_g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8</a:t>
            </a:fld>
            <a:endParaRPr lang="el-GR"/>
          </a:p>
        </p:txBody>
      </p:sp>
      <p:graphicFrame>
        <p:nvGraphicFramePr>
          <p:cNvPr id="10" name="2 - Γράφημα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414433"/>
              </p:ext>
            </p:extLst>
          </p:nvPr>
        </p:nvGraphicFramePr>
        <p:xfrm>
          <a:off x="1502228" y="1685111"/>
          <a:ext cx="4650377" cy="279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3 - Γράφημα"/>
          <p:cNvGraphicFramePr>
            <a:graphicFrameLocks/>
          </p:cNvGraphicFramePr>
          <p:nvPr/>
        </p:nvGraphicFramePr>
        <p:xfrm>
          <a:off x="6348549" y="1658983"/>
          <a:ext cx="4702628" cy="2821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16980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10"/>
          <p:cNvSpPr txBox="1">
            <a:spLocks noChangeArrowheads="1"/>
          </p:cNvSpPr>
          <p:nvPr/>
        </p:nvSpPr>
        <p:spPr bwMode="auto">
          <a:xfrm>
            <a:off x="1935892" y="1505413"/>
            <a:ext cx="9669206" cy="3877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  <a:defRPr/>
            </a:pP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Διαχρονική πορεία εξαγωγών </a:t>
            </a:r>
            <a:r>
              <a:rPr lang="el-GR" altLang="el-GR" sz="2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περιφέρειας ανά </a:t>
            </a:r>
            <a:r>
              <a:rPr lang="el-GR" altLang="el-G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κυριότερο κλάδο</a:t>
            </a: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8" y="668935"/>
            <a:ext cx="1468096" cy="599792"/>
          </a:xfrm>
          <a:prstGeom prst="rect">
            <a:avLst/>
          </a:prstGeom>
        </p:spPr>
      </p:pic>
      <p:sp>
        <p:nvSpPr>
          <p:cNvPr id="6" name="1 - Τίτλος"/>
          <p:cNvSpPr txBox="1">
            <a:spLocks/>
          </p:cNvSpPr>
          <p:nvPr/>
        </p:nvSpPr>
        <p:spPr bwMode="auto">
          <a:xfrm>
            <a:off x="0" y="44450"/>
            <a:ext cx="12192000" cy="96043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l-GR" altLang="el-GR" sz="3000" b="1" kern="0" dirty="0">
                <a:solidFill>
                  <a:schemeClr val="accent1"/>
                </a:solidFill>
                <a:latin typeface="Century Gothic" panose="020B0502020202020204" pitchFamily="34" charset="0"/>
              </a:rPr>
              <a:t>Κεντρική Μακεδονία</a:t>
            </a:r>
          </a:p>
        </p:txBody>
      </p:sp>
      <p:pic>
        <p:nvPicPr>
          <p:cNvPr id="8" name="Picture 15" descr="iees_logo_g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848" y="696882"/>
            <a:ext cx="1507549" cy="5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0F6C-35E6-400E-926F-D380CF0CDCEE}" type="slidenum">
              <a:rPr lang="el-GR" smtClean="0"/>
              <a:pPr/>
              <a:t>9</a:t>
            </a:fld>
            <a:endParaRPr lang="el-GR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4234" y="2116356"/>
            <a:ext cx="8468078" cy="444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30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Προσαρμοσμένο 5">
      <a:dk1>
        <a:srgbClr val="000000"/>
      </a:dk1>
      <a:lt1>
        <a:sysClr val="window" lastClr="FFFFFF"/>
      </a:lt1>
      <a:dk2>
        <a:srgbClr val="2E5369"/>
      </a:dk2>
      <a:lt2>
        <a:srgbClr val="CFE2E7"/>
      </a:lt2>
      <a:accent1>
        <a:srgbClr val="223E4E"/>
      </a:accent1>
      <a:accent2>
        <a:srgbClr val="31B4E6"/>
      </a:accent2>
      <a:accent3>
        <a:srgbClr val="265991"/>
      </a:accent3>
      <a:accent4>
        <a:srgbClr val="A5A5A5"/>
      </a:accent4>
      <a:accent5>
        <a:srgbClr val="FFC000"/>
      </a:accent5>
      <a:accent6>
        <a:srgbClr val="FFFF00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1_Wisp">
  <a:themeElements>
    <a:clrScheme name="Προσαρμοσμένο 16">
      <a:dk1>
        <a:srgbClr val="000000"/>
      </a:dk1>
      <a:lt1>
        <a:sysClr val="window" lastClr="FFFFFF"/>
      </a:lt1>
      <a:dk2>
        <a:srgbClr val="2E5369"/>
      </a:dk2>
      <a:lt2>
        <a:srgbClr val="CFE2E7"/>
      </a:lt2>
      <a:accent1>
        <a:srgbClr val="223E4E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2_Wisp">
  <a:themeElements>
    <a:clrScheme name="Προσαρμοσμένο 16">
      <a:dk1>
        <a:srgbClr val="000000"/>
      </a:dk1>
      <a:lt1>
        <a:sysClr val="window" lastClr="FFFFFF"/>
      </a:lt1>
      <a:dk2>
        <a:srgbClr val="2E5369"/>
      </a:dk2>
      <a:lt2>
        <a:srgbClr val="CFE2E7"/>
      </a:lt2>
      <a:accent1>
        <a:srgbClr val="223E4E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Προσαρμοσμένο 5">
    <a:dk1>
      <a:srgbClr val="000000"/>
    </a:dk1>
    <a:lt1>
      <a:sysClr val="window" lastClr="FFFFFF"/>
    </a:lt1>
    <a:dk2>
      <a:srgbClr val="2E5369"/>
    </a:dk2>
    <a:lt2>
      <a:srgbClr val="CFE2E7"/>
    </a:lt2>
    <a:accent1>
      <a:srgbClr val="223E4E"/>
    </a:accent1>
    <a:accent2>
      <a:srgbClr val="31B4E6"/>
    </a:accent2>
    <a:accent3>
      <a:srgbClr val="265991"/>
    </a:accent3>
    <a:accent4>
      <a:srgbClr val="A5A5A5"/>
    </a:accent4>
    <a:accent5>
      <a:srgbClr val="FFC000"/>
    </a:accent5>
    <a:accent6>
      <a:srgbClr val="FFFF00"/>
    </a:accent6>
    <a:hlink>
      <a:srgbClr val="2DA0F1"/>
    </a:hlink>
    <a:folHlink>
      <a:srgbClr val="7ED1E6"/>
    </a:folHlink>
  </a:clrScheme>
  <a:fontScheme name="Wisp">
    <a:maj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0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lin ang="5400000" scaled="0"/>
      </a:gradFill>
      <a:gradFill rotWithShape="1">
        <a:gsLst>
          <a:gs pos="0">
            <a:schemeClr val="phClr">
              <a:tint val="90000"/>
              <a:satMod val="92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path path="circle">
          <a:fillToRect l="50000" t="50000" r="100000" b="10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Προσαρμοσμένο 5">
    <a:dk1>
      <a:srgbClr val="000000"/>
    </a:dk1>
    <a:lt1>
      <a:sysClr val="window" lastClr="FFFFFF"/>
    </a:lt1>
    <a:dk2>
      <a:srgbClr val="2E5369"/>
    </a:dk2>
    <a:lt2>
      <a:srgbClr val="CFE2E7"/>
    </a:lt2>
    <a:accent1>
      <a:srgbClr val="223E4E"/>
    </a:accent1>
    <a:accent2>
      <a:srgbClr val="31B4E6"/>
    </a:accent2>
    <a:accent3>
      <a:srgbClr val="265991"/>
    </a:accent3>
    <a:accent4>
      <a:srgbClr val="A5A5A5"/>
    </a:accent4>
    <a:accent5>
      <a:srgbClr val="FFC000"/>
    </a:accent5>
    <a:accent6>
      <a:srgbClr val="FFFF00"/>
    </a:accent6>
    <a:hlink>
      <a:srgbClr val="2DA0F1"/>
    </a:hlink>
    <a:folHlink>
      <a:srgbClr val="7ED1E6"/>
    </a:folHlink>
  </a:clrScheme>
  <a:fontScheme name="Wisp">
    <a:maj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0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lin ang="5400000" scaled="0"/>
      </a:gradFill>
      <a:gradFill rotWithShape="1">
        <a:gsLst>
          <a:gs pos="0">
            <a:schemeClr val="phClr">
              <a:tint val="90000"/>
              <a:satMod val="92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path path="circle">
          <a:fillToRect l="50000" t="50000" r="100000" b="10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Προσαρμοσμένο 5">
    <a:dk1>
      <a:srgbClr val="000000"/>
    </a:dk1>
    <a:lt1>
      <a:sysClr val="window" lastClr="FFFFFF"/>
    </a:lt1>
    <a:dk2>
      <a:srgbClr val="2E5369"/>
    </a:dk2>
    <a:lt2>
      <a:srgbClr val="CFE2E7"/>
    </a:lt2>
    <a:accent1>
      <a:srgbClr val="223E4E"/>
    </a:accent1>
    <a:accent2>
      <a:srgbClr val="31B4E6"/>
    </a:accent2>
    <a:accent3>
      <a:srgbClr val="265991"/>
    </a:accent3>
    <a:accent4>
      <a:srgbClr val="A5A5A5"/>
    </a:accent4>
    <a:accent5>
      <a:srgbClr val="FFC000"/>
    </a:accent5>
    <a:accent6>
      <a:srgbClr val="FFFF00"/>
    </a:accent6>
    <a:hlink>
      <a:srgbClr val="2DA0F1"/>
    </a:hlink>
    <a:folHlink>
      <a:srgbClr val="7ED1E6"/>
    </a:folHlink>
  </a:clrScheme>
  <a:fontScheme name="Wisp">
    <a:maj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0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lin ang="5400000" scaled="0"/>
      </a:gradFill>
      <a:gradFill rotWithShape="1">
        <a:gsLst>
          <a:gs pos="0">
            <a:schemeClr val="phClr">
              <a:tint val="90000"/>
              <a:satMod val="92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path path="circle">
          <a:fillToRect l="50000" t="50000" r="100000" b="10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Προσαρμοσμένο 5">
    <a:dk1>
      <a:srgbClr val="000000"/>
    </a:dk1>
    <a:lt1>
      <a:sysClr val="window" lastClr="FFFFFF"/>
    </a:lt1>
    <a:dk2>
      <a:srgbClr val="2E5369"/>
    </a:dk2>
    <a:lt2>
      <a:srgbClr val="CFE2E7"/>
    </a:lt2>
    <a:accent1>
      <a:srgbClr val="223E4E"/>
    </a:accent1>
    <a:accent2>
      <a:srgbClr val="31B4E6"/>
    </a:accent2>
    <a:accent3>
      <a:srgbClr val="265991"/>
    </a:accent3>
    <a:accent4>
      <a:srgbClr val="A5A5A5"/>
    </a:accent4>
    <a:accent5>
      <a:srgbClr val="FFC000"/>
    </a:accent5>
    <a:accent6>
      <a:srgbClr val="FFFF00"/>
    </a:accent6>
    <a:hlink>
      <a:srgbClr val="2DA0F1"/>
    </a:hlink>
    <a:folHlink>
      <a:srgbClr val="7ED1E6"/>
    </a:folHlink>
  </a:clrScheme>
  <a:fontScheme name="Wisp">
    <a:maj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0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lin ang="5400000" scaled="0"/>
      </a:gradFill>
      <a:gradFill rotWithShape="1">
        <a:gsLst>
          <a:gs pos="0">
            <a:schemeClr val="phClr">
              <a:tint val="90000"/>
              <a:satMod val="92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path path="circle">
          <a:fillToRect l="50000" t="50000" r="100000" b="10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Προσαρμοσμένο 5">
    <a:dk1>
      <a:srgbClr val="000000"/>
    </a:dk1>
    <a:lt1>
      <a:sysClr val="window" lastClr="FFFFFF"/>
    </a:lt1>
    <a:dk2>
      <a:srgbClr val="2E5369"/>
    </a:dk2>
    <a:lt2>
      <a:srgbClr val="CFE2E7"/>
    </a:lt2>
    <a:accent1>
      <a:srgbClr val="223E4E"/>
    </a:accent1>
    <a:accent2>
      <a:srgbClr val="31B4E6"/>
    </a:accent2>
    <a:accent3>
      <a:srgbClr val="265991"/>
    </a:accent3>
    <a:accent4>
      <a:srgbClr val="A5A5A5"/>
    </a:accent4>
    <a:accent5>
      <a:srgbClr val="FFC000"/>
    </a:accent5>
    <a:accent6>
      <a:srgbClr val="FFFF00"/>
    </a:accent6>
    <a:hlink>
      <a:srgbClr val="2DA0F1"/>
    </a:hlink>
    <a:folHlink>
      <a:srgbClr val="7ED1E6"/>
    </a:folHlink>
  </a:clrScheme>
  <a:fontScheme name="Wisp">
    <a:maj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0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lin ang="5400000" scaled="0"/>
      </a:gradFill>
      <a:gradFill rotWithShape="1">
        <a:gsLst>
          <a:gs pos="0">
            <a:schemeClr val="phClr">
              <a:tint val="90000"/>
              <a:satMod val="92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path path="circle">
          <a:fillToRect l="50000" t="50000" r="100000" b="10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Προσαρμοσμένο 5">
    <a:dk1>
      <a:srgbClr val="000000"/>
    </a:dk1>
    <a:lt1>
      <a:sysClr val="window" lastClr="FFFFFF"/>
    </a:lt1>
    <a:dk2>
      <a:srgbClr val="2E5369"/>
    </a:dk2>
    <a:lt2>
      <a:srgbClr val="CFE2E7"/>
    </a:lt2>
    <a:accent1>
      <a:srgbClr val="223E4E"/>
    </a:accent1>
    <a:accent2>
      <a:srgbClr val="31B4E6"/>
    </a:accent2>
    <a:accent3>
      <a:srgbClr val="265991"/>
    </a:accent3>
    <a:accent4>
      <a:srgbClr val="A5A5A5"/>
    </a:accent4>
    <a:accent5>
      <a:srgbClr val="FFC000"/>
    </a:accent5>
    <a:accent6>
      <a:srgbClr val="FFFF00"/>
    </a:accent6>
    <a:hlink>
      <a:srgbClr val="2DA0F1"/>
    </a:hlink>
    <a:folHlink>
      <a:srgbClr val="7ED1E6"/>
    </a:folHlink>
  </a:clrScheme>
  <a:fontScheme name="Wisp">
    <a:maj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0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lin ang="5400000" scaled="0"/>
      </a:gradFill>
      <a:gradFill rotWithShape="1">
        <a:gsLst>
          <a:gs pos="0">
            <a:schemeClr val="phClr">
              <a:tint val="90000"/>
              <a:satMod val="92000"/>
              <a:lumMod val="120000"/>
            </a:schemeClr>
          </a:gs>
          <a:gs pos="100000">
            <a:schemeClr val="phClr">
              <a:shade val="98000"/>
              <a:satMod val="120000"/>
              <a:lumMod val="98000"/>
            </a:schemeClr>
          </a:gs>
        </a:gsLst>
        <a:path path="circle">
          <a:fillToRect l="50000" t="50000" r="100000" b="10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3296</TotalTime>
  <Words>862</Words>
  <Application>Microsoft Office PowerPoint</Application>
  <PresentationFormat>Ευρεία οθόνη</PresentationFormat>
  <Paragraphs>320</Paragraphs>
  <Slides>18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3</vt:i4>
      </vt:variant>
      <vt:variant>
        <vt:lpstr>Τίτλοι διαφανειών</vt:lpstr>
      </vt:variant>
      <vt:variant>
        <vt:i4>18</vt:i4>
      </vt:variant>
    </vt:vector>
  </HeadingPairs>
  <TitlesOfParts>
    <vt:vector size="28" baseType="lpstr">
      <vt:lpstr>Arial</vt:lpstr>
      <vt:lpstr>Calibri</vt:lpstr>
      <vt:lpstr>Century Gothic</vt:lpstr>
      <vt:lpstr>Tahoma</vt:lpstr>
      <vt:lpstr>Times New Roman</vt:lpstr>
      <vt:lpstr>Wingdings</vt:lpstr>
      <vt:lpstr>Wingdings 3</vt:lpstr>
      <vt:lpstr>Wisp</vt:lpstr>
      <vt:lpstr>1_Wisp</vt:lpstr>
      <vt:lpstr>2_Wisp</vt:lpstr>
      <vt:lpstr> Οι Εξαγωγικές Επιδόσεις της  Περιφερειακής Ενότητας Πιερίας  Επιμελητήριο Πιερίας, 03/10/2020</vt:lpstr>
      <vt:lpstr>Εμπορευματικές Συναλλαγές Ελλάδας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DG</dc:creator>
  <cp:lastModifiedBy>Δημήτρης Γούλιας</cp:lastModifiedBy>
  <cp:revision>311</cp:revision>
  <dcterms:created xsi:type="dcterms:W3CDTF">2019-03-13T16:19:57Z</dcterms:created>
  <dcterms:modified xsi:type="dcterms:W3CDTF">2020-10-02T11:04:41Z</dcterms:modified>
</cp:coreProperties>
</file>